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Poppins Bold" charset="1" panose="00000800000000000000"/>
      <p:regular r:id="rId27"/>
    </p:embeddedFont>
    <p:embeddedFont>
      <p:font typeface="Oswald Bold" charset="1" panose="00000800000000000000"/>
      <p:regular r:id="rId28"/>
    </p:embeddedFont>
    <p:embeddedFont>
      <p:font typeface="Lato Bold" charset="1" panose="020F0502020204030203"/>
      <p:regular r:id="rId29"/>
    </p:embeddedFont>
    <p:embeddedFont>
      <p:font typeface="Gagalin" charset="1" panose="00000500000000000000"/>
      <p:regular r:id="rId30"/>
    </p:embeddedFont>
    <p:embeddedFont>
      <p:font typeface="Lato" charset="1" panose="020F05020202040302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notesSlides/notesSlide2.xml" Type="http://schemas.openxmlformats.org/officeDocument/2006/relationships/notesSlide"/><Relationship Id="rId35" Target="fonts/font35.fntdata" Type="http://schemas.openxmlformats.org/officeDocument/2006/relationships/font"/><Relationship Id="rId36" Target="notesSlides/notesSlide3.xml" Type="http://schemas.openxmlformats.org/officeDocument/2006/relationships/notesSlide"/><Relationship Id="rId37" Target="notesSlides/notesSlide4.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Arab Saudi, dengan populasi sekitar 34 juta jiwa, termasuk 42% warga asing, memiliki pasar kendaraan pribadi yang dinamis didorong oleh harga bahan bakar yang rendah. Pasar mobil bekas di negara ini terus berkembang, menjadi pilihan lebih terjangkau di tengah perubahan ekonomi. Fluktuasi harga mobil bekas dipengaruhi oleh merek, jenis transmisi, kapasitas mesin, jarak tempuh, dan tahun produksi. Prediksi harga mobil bekas menjadi semakin penting untuk membantu penjual dan pembeli membuat keputusan yang tepat terkait jual-beli kendaraan di pasar yang tidak menentu ini.</a:t>
            </a:r>
          </a:p>
          <a:p>
            <a:r>
              <a:rPr lang="en-US"/>
              <a:t/>
            </a:r>
          </a:p>
          <a:p>
            <a:r>
              <a:rPr lang="en-US"/>
              <a:t>Analisis dilakukan untuk mengidentifikasi pola fitur yang memengaruhi harga mobil bekas, seperti tipe mobil, jarak tempuh, dan jenis transmisi. Setelah pola ditemukan, model regresi dirancang untuk memprediksi harga dengan akurat, membantu marketplace menetapkan harga yang kompetitif dan menguntungkan bagi penjual dan pembeli.</a:t>
            </a:r>
          </a:p>
          <a:p>
            <a:r>
              <a:rPr lang="en-US"/>
              <a:t/>
            </a:r>
          </a:p>
          <a:p>
            <a:r>
              <a:rPr lang="en-US"/>
              <a:t>Tantangan utama marketplace mobil bekas Arab Saudi adalah menetapkan harga kompetitif yang adil bagi konsumen dan penjual. Dengan 5624 data, diperlukan model prediksi untuk membantu menentukan harga akurat sesuai kondisi pasar.</a:t>
            </a:r>
          </a:p>
          <a:p>
            <a:r>
              <a:rPr lang="en-US"/>
              <a:t/>
            </a:r>
          </a:p>
          <a:p>
            <a:r>
              <a:rPr lang="en-US"/>
              <a:t>Marketplace membutuhkan model prediksi harga yang dapat membantu penjual menetapkan harga jual optimal dengan mempertimbangkan faktor seperti jenis mobil, kondisi mesin, dan jarak tempuh. Prediksi yang akurat dan transparan akan meningkatkan transaksi, kepercayaan pembeli, dan pertumbuhan bisnis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understanding adalah tahap awal dalam proses analisis data yang bertujuan untuk memahami data yang akan digunakan. Tahap ini melibatkan eksplorasi dan pemahaman terhadap data yang ada, termasuk struktur, karakteristik, dan kualitasnya. Dataset berisi catatan mobil bekas yang dikumpulkan dari syarah.com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Optimalisasi Harga: Berdasarkan hasil model, fitur-fitur seperti tahun pembuatan, ukuran mesin, dan jarak tempuh memiliki pengaruh besar terhadap harga kendaraan. Perusahaan dapat menggunakan informasi ini untuk mengoptimalkan harga kendaraan yang lebih kompetitif, terutama dengan mempertimbangkan kondisi kendaraan yang lebih baru dan dengan spesifikasi mesin yang lebih baik.</a:t>
            </a:r>
          </a:p>
          <a:p>
            <a:r>
              <a:rPr lang="en-US"/>
              <a:t/>
            </a:r>
          </a:p>
          <a:p>
            <a:r>
              <a:rPr lang="en-US"/>
              <a:t>Strategi Pemasaran Berdasarkan Fitur Utama: Perusahaan dapat memfokuskan strategi pemasaran pada fitur-fitur yang paling penting dalam menentukan harga kendaraan. Misalnya, mempromosikan kendaraan dengan jarak tempuh rendah dan mesin bertenaga besar untuk meningkatkan minat pelanggan di segmen premium.</a:t>
            </a:r>
          </a:p>
          <a:p>
            <a:r>
              <a:rPr lang="en-US"/>
              <a:t/>
            </a:r>
          </a:p>
          <a:p>
            <a:r>
              <a:rPr lang="en-US"/>
              <a:t>Pemanfaatan Prediksi untuk Strategi Harga: Marketplace dapat menggunakan hasil prediksi ini untuk memastikan harga yang ditawarkan adil dan kompetitif, meningkatkan kepercayaan antara penjual dan pembeli, serta mengoptimalkan transaksi.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Penanganan Outlier: Nilai MAPE yang sangat tinggi mengindikasikan adanya outlier atau data dengan distribusi yang tidak normal. Disarankan untuk melakukan pembersihan data lebih lanjut atau menerapkan metode penanganan outlier yang lebih baik agar prediksi lebih akurat.</a:t>
            </a:r>
          </a:p>
          <a:p>
            <a:r>
              <a:rPr lang="en-US"/>
              <a:t/>
            </a:r>
          </a:p>
          <a:p>
            <a:r>
              <a:rPr lang="en-US"/>
              <a:t>Tuning Hyperparameter Lebih Lanjut: Proses tuning yang dilakukan pada model Gradient Boosting Regressor belum memberikan peningkatan signifikan. Disarankan untuk menggunakan metode tuning lain seperti GridSearchCV atau mencoba range parameter yang lebih luas untuk meningkatkan performa model.</a:t>
            </a:r>
          </a:p>
          <a:p>
            <a:r>
              <a:rPr lang="en-US"/>
              <a:t/>
            </a:r>
          </a:p>
          <a:p>
            <a:r>
              <a:rPr lang="en-US"/>
              <a:t>Eksperimen dengan Model Lain: Meskipun Gradient Boosting telah digunakan, disarankan untuk mencoba model alternatif seperti XGBoost atau Random Forest yang memiliki performa kompetitif dan bisa memberikan hasil yang lebih baik pada data regresi.</a:t>
            </a:r>
          </a:p>
          <a:p>
            <a:r>
              <a:rPr lang="en-US"/>
              <a:t/>
            </a:r>
          </a:p>
          <a:p>
            <a:r>
              <a:rPr lang="en-US"/>
              <a:t>Penerapan Feature Engineering: Menambahkan fitur-fitur baru yang relevan, seperti riwayat perbaikan atau status kepemilikan kendaraan, dapat membantu meningkatkan akurasi prediksi dan menangkap aspek-aspek yang belum diperhitungkan dalam model saat ini.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7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7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8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85.png" Type="http://schemas.openxmlformats.org/officeDocument/2006/relationships/image"/><Relationship Id="rId9" Target="../media/image8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jpe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9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jpeg" Type="http://schemas.openxmlformats.org/officeDocument/2006/relationships/image"/><Relationship Id="rId3" Target="../media/image91.png" Type="http://schemas.openxmlformats.org/officeDocument/2006/relationships/image"/><Relationship Id="rId4" Target="../media/image92.svg" Type="http://schemas.openxmlformats.org/officeDocument/2006/relationships/image"/><Relationship Id="rId5" Target="../media/image93.png" Type="http://schemas.openxmlformats.org/officeDocument/2006/relationships/image"/><Relationship Id="rId6" Target="../media/image9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5.jpe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8.jpe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5.jpe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0.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23.pn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14" Target="../media/image55.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jpe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jpeg" Type="http://schemas.openxmlformats.org/officeDocument/2006/relationships/image"/><Relationship Id="rId7" Target="../media/image23.pn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925039" y="5922312"/>
            <a:ext cx="8281358" cy="8229600"/>
          </a:xfrm>
          <a:custGeom>
            <a:avLst/>
            <a:gdLst/>
            <a:ahLst/>
            <a:cxnLst/>
            <a:rect r="r" b="b" t="t" l="l"/>
            <a:pathLst>
              <a:path h="8229600" w="8281358">
                <a:moveTo>
                  <a:pt x="0" y="0"/>
                </a:moveTo>
                <a:lnTo>
                  <a:pt x="8281358" y="0"/>
                </a:lnTo>
                <a:lnTo>
                  <a:pt x="8281358" y="8229599"/>
                </a:lnTo>
                <a:lnTo>
                  <a:pt x="0" y="8229599"/>
                </a:lnTo>
                <a:lnTo>
                  <a:pt x="0" y="0"/>
                </a:lnTo>
                <a:close/>
              </a:path>
            </a:pathLst>
          </a:custGeom>
          <a:blipFill>
            <a:blip r:embed="rId2"/>
            <a:stretch>
              <a:fillRect l="0" t="0" r="0" b="0"/>
            </a:stretch>
          </a:blipFill>
        </p:spPr>
      </p:sp>
      <p:sp>
        <p:nvSpPr>
          <p:cNvPr name="Freeform 3" id="3"/>
          <p:cNvSpPr/>
          <p:nvPr/>
        </p:nvSpPr>
        <p:spPr>
          <a:xfrm flipH="false" flipV="false" rot="0">
            <a:off x="9753242" y="-999598"/>
            <a:ext cx="9998555" cy="12194789"/>
          </a:xfrm>
          <a:custGeom>
            <a:avLst/>
            <a:gdLst/>
            <a:ahLst/>
            <a:cxnLst/>
            <a:rect r="r" b="b" t="t" l="l"/>
            <a:pathLst>
              <a:path h="12194789" w="9998555">
                <a:moveTo>
                  <a:pt x="0" y="0"/>
                </a:moveTo>
                <a:lnTo>
                  <a:pt x="9998555" y="0"/>
                </a:lnTo>
                <a:lnTo>
                  <a:pt x="9998555" y="12194789"/>
                </a:lnTo>
                <a:lnTo>
                  <a:pt x="0" y="12194789"/>
                </a:lnTo>
                <a:lnTo>
                  <a:pt x="0" y="0"/>
                </a:lnTo>
                <a:close/>
              </a:path>
            </a:pathLst>
          </a:custGeom>
          <a:blipFill>
            <a:blip r:embed="rId3"/>
            <a:stretch>
              <a:fillRect l="0" t="-4660" r="0" b="-4660"/>
            </a:stretch>
          </a:blipFill>
        </p:spPr>
      </p:sp>
      <p:sp>
        <p:nvSpPr>
          <p:cNvPr name="Freeform 4" id="4"/>
          <p:cNvSpPr/>
          <p:nvPr/>
        </p:nvSpPr>
        <p:spPr>
          <a:xfrm flipH="false" flipV="false" rot="5400000">
            <a:off x="5539343" y="2560736"/>
            <a:ext cx="11286598" cy="4077284"/>
          </a:xfrm>
          <a:custGeom>
            <a:avLst/>
            <a:gdLst/>
            <a:ahLst/>
            <a:cxnLst/>
            <a:rect r="r" b="b" t="t" l="l"/>
            <a:pathLst>
              <a:path h="4077284" w="11286598">
                <a:moveTo>
                  <a:pt x="0" y="0"/>
                </a:moveTo>
                <a:lnTo>
                  <a:pt x="11286598" y="0"/>
                </a:lnTo>
                <a:lnTo>
                  <a:pt x="11286598" y="4077284"/>
                </a:lnTo>
                <a:lnTo>
                  <a:pt x="0" y="4077284"/>
                </a:lnTo>
                <a:lnTo>
                  <a:pt x="0" y="0"/>
                </a:lnTo>
                <a:close/>
              </a:path>
            </a:pathLst>
          </a:custGeom>
          <a:blipFill>
            <a:blip r:embed="rId4">
              <a:extLst>
                <a:ext uri="{96DAC541-7B7A-43D3-8B79-37D633B846F1}">
                  <asvg:svgBlip xmlns:asvg="http://schemas.microsoft.com/office/drawing/2016/SVG/main" r:embed="rId5"/>
                </a:ext>
              </a:extLst>
            </a:blip>
            <a:stretch>
              <a:fillRect l="0" t="-65" r="0" b="-65"/>
            </a:stretch>
          </a:blipFill>
        </p:spPr>
      </p:sp>
      <p:grpSp>
        <p:nvGrpSpPr>
          <p:cNvPr name="Group 5" id="5"/>
          <p:cNvGrpSpPr/>
          <p:nvPr/>
        </p:nvGrpSpPr>
        <p:grpSpPr>
          <a:xfrm rot="0">
            <a:off x="2123382" y="6619780"/>
            <a:ext cx="5273364" cy="66675"/>
            <a:chOff x="0" y="0"/>
            <a:chExt cx="7031152" cy="88900"/>
          </a:xfrm>
        </p:grpSpPr>
        <p:sp>
          <p:nvSpPr>
            <p:cNvPr name="Freeform 6" id="6"/>
            <p:cNvSpPr/>
            <p:nvPr/>
          </p:nvSpPr>
          <p:spPr>
            <a:xfrm flipH="false" flipV="false" rot="0">
              <a:off x="44450" y="0"/>
              <a:ext cx="6942201" cy="88900"/>
            </a:xfrm>
            <a:custGeom>
              <a:avLst/>
              <a:gdLst/>
              <a:ahLst/>
              <a:cxnLst/>
              <a:rect r="r" b="b" t="t" l="l"/>
              <a:pathLst>
                <a:path h="88900" w="6942201">
                  <a:moveTo>
                    <a:pt x="0" y="0"/>
                  </a:moveTo>
                  <a:lnTo>
                    <a:pt x="6942201" y="0"/>
                  </a:lnTo>
                  <a:lnTo>
                    <a:pt x="6942201" y="88900"/>
                  </a:lnTo>
                  <a:lnTo>
                    <a:pt x="0" y="88900"/>
                  </a:lnTo>
                  <a:close/>
                </a:path>
              </a:pathLst>
            </a:custGeom>
            <a:solidFill>
              <a:srgbClr val="FFFFFF"/>
            </a:solidFill>
          </p:spPr>
        </p:sp>
      </p:grpSp>
      <p:grpSp>
        <p:nvGrpSpPr>
          <p:cNvPr name="Group 7" id="7"/>
          <p:cNvGrpSpPr/>
          <p:nvPr/>
        </p:nvGrpSpPr>
        <p:grpSpPr>
          <a:xfrm rot="0">
            <a:off x="772036" y="-384873"/>
            <a:ext cx="5463353" cy="2069557"/>
            <a:chOff x="0" y="0"/>
            <a:chExt cx="7284471" cy="2759409"/>
          </a:xfrm>
        </p:grpSpPr>
        <p:sp>
          <p:nvSpPr>
            <p:cNvPr name="Freeform 8" id="8"/>
            <p:cNvSpPr/>
            <p:nvPr/>
          </p:nvSpPr>
          <p:spPr>
            <a:xfrm flipH="false" flipV="false" rot="0">
              <a:off x="0" y="0"/>
              <a:ext cx="7284466" cy="2759456"/>
            </a:xfrm>
            <a:custGeom>
              <a:avLst/>
              <a:gdLst/>
              <a:ahLst/>
              <a:cxnLst/>
              <a:rect r="r" b="b" t="t" l="l"/>
              <a:pathLst>
                <a:path h="2759456" w="7284466">
                  <a:moveTo>
                    <a:pt x="0" y="0"/>
                  </a:moveTo>
                  <a:lnTo>
                    <a:pt x="7284466" y="0"/>
                  </a:lnTo>
                  <a:lnTo>
                    <a:pt x="7284466" y="2759456"/>
                  </a:lnTo>
                  <a:lnTo>
                    <a:pt x="0" y="2759456"/>
                  </a:lnTo>
                  <a:lnTo>
                    <a:pt x="0" y="0"/>
                  </a:lnTo>
                  <a:close/>
                </a:path>
              </a:pathLst>
            </a:custGeom>
            <a:blipFill>
              <a:blip r:embed="rId6"/>
              <a:stretch>
                <a:fillRect l="0" t="-13174" r="0" b="-13172"/>
              </a:stretch>
            </a:blipFill>
          </p:spPr>
        </p:sp>
      </p:grpSp>
      <p:grpSp>
        <p:nvGrpSpPr>
          <p:cNvPr name="Group 9" id="9"/>
          <p:cNvGrpSpPr/>
          <p:nvPr/>
        </p:nvGrpSpPr>
        <p:grpSpPr>
          <a:xfrm rot="0">
            <a:off x="1296014" y="439848"/>
            <a:ext cx="4239775" cy="654286"/>
            <a:chOff x="0" y="0"/>
            <a:chExt cx="5653033" cy="872381"/>
          </a:xfrm>
        </p:grpSpPr>
        <p:sp>
          <p:nvSpPr>
            <p:cNvPr name="Freeform 10" id="10"/>
            <p:cNvSpPr/>
            <p:nvPr/>
          </p:nvSpPr>
          <p:spPr>
            <a:xfrm flipH="false" flipV="false" rot="0">
              <a:off x="0" y="0"/>
              <a:ext cx="5653024" cy="872363"/>
            </a:xfrm>
            <a:custGeom>
              <a:avLst/>
              <a:gdLst/>
              <a:ahLst/>
              <a:cxnLst/>
              <a:rect r="r" b="b" t="t" l="l"/>
              <a:pathLst>
                <a:path h="872363" w="5653024">
                  <a:moveTo>
                    <a:pt x="0" y="0"/>
                  </a:moveTo>
                  <a:lnTo>
                    <a:pt x="5653024" y="0"/>
                  </a:lnTo>
                  <a:lnTo>
                    <a:pt x="5653024" y="872363"/>
                  </a:lnTo>
                  <a:lnTo>
                    <a:pt x="0" y="872363"/>
                  </a:lnTo>
                  <a:lnTo>
                    <a:pt x="0" y="0"/>
                  </a:lnTo>
                  <a:close/>
                </a:path>
              </a:pathLst>
            </a:custGeom>
            <a:blipFill>
              <a:blip r:embed="rId7"/>
              <a:stretch>
                <a:fillRect l="0" t="-181" r="0" b="-183"/>
              </a:stretch>
            </a:blipFill>
          </p:spPr>
        </p:sp>
      </p:grpSp>
      <p:grpSp>
        <p:nvGrpSpPr>
          <p:cNvPr name="Group 11" id="11"/>
          <p:cNvGrpSpPr/>
          <p:nvPr/>
        </p:nvGrpSpPr>
        <p:grpSpPr>
          <a:xfrm rot="0">
            <a:off x="-1087920" y="8008495"/>
            <a:ext cx="8290499" cy="1136826"/>
            <a:chOff x="0" y="0"/>
            <a:chExt cx="11053999" cy="1515768"/>
          </a:xfrm>
        </p:grpSpPr>
        <p:sp>
          <p:nvSpPr>
            <p:cNvPr name="Freeform 12" id="12"/>
            <p:cNvSpPr/>
            <p:nvPr/>
          </p:nvSpPr>
          <p:spPr>
            <a:xfrm flipH="false" flipV="false" rot="0">
              <a:off x="0" y="0"/>
              <a:ext cx="11053953" cy="1515745"/>
            </a:xfrm>
            <a:custGeom>
              <a:avLst/>
              <a:gdLst/>
              <a:ahLst/>
              <a:cxnLst/>
              <a:rect r="r" b="b" t="t" l="l"/>
              <a:pathLst>
                <a:path h="1515745" w="11053953">
                  <a:moveTo>
                    <a:pt x="0" y="0"/>
                  </a:moveTo>
                  <a:lnTo>
                    <a:pt x="11053953" y="0"/>
                  </a:lnTo>
                  <a:lnTo>
                    <a:pt x="11053953" y="1515745"/>
                  </a:lnTo>
                  <a:lnTo>
                    <a:pt x="0" y="1515745"/>
                  </a:lnTo>
                  <a:lnTo>
                    <a:pt x="0" y="0"/>
                  </a:lnTo>
                  <a:close/>
                </a:path>
              </a:pathLst>
            </a:custGeom>
            <a:blipFill>
              <a:blip r:embed="rId8"/>
              <a:stretch>
                <a:fillRect l="0" t="-5207" r="0" b="-5208"/>
              </a:stretch>
            </a:blipFill>
          </p:spPr>
        </p:sp>
      </p:grpSp>
      <p:sp>
        <p:nvSpPr>
          <p:cNvPr name="TextBox 13" id="13"/>
          <p:cNvSpPr txBox="true"/>
          <p:nvPr/>
        </p:nvSpPr>
        <p:spPr>
          <a:xfrm rot="0">
            <a:off x="215640" y="8219378"/>
            <a:ext cx="6859438" cy="524586"/>
          </a:xfrm>
          <a:prstGeom prst="rect">
            <a:avLst/>
          </a:prstGeom>
        </p:spPr>
        <p:txBody>
          <a:bodyPr anchor="t" rtlCol="false" tIns="0" lIns="0" bIns="0" rIns="0">
            <a:spAutoFit/>
          </a:bodyPr>
          <a:lstStyle/>
          <a:p>
            <a:pPr algn="ctr">
              <a:lnSpc>
                <a:spcPts val="4162"/>
              </a:lnSpc>
            </a:pPr>
            <a:r>
              <a:rPr lang="en-US" sz="2973" b="true">
                <a:solidFill>
                  <a:srgbClr val="06444A"/>
                </a:solidFill>
                <a:latin typeface="Poppins Bold"/>
                <a:ea typeface="Poppins Bold"/>
                <a:cs typeface="Poppins Bold"/>
                <a:sym typeface="Poppins Bold"/>
              </a:rPr>
              <a:t>Zia Tabaruk JCDS - 2504</a:t>
            </a:r>
          </a:p>
        </p:txBody>
      </p:sp>
      <p:sp>
        <p:nvSpPr>
          <p:cNvPr name="TextBox 14" id="14"/>
          <p:cNvSpPr txBox="true"/>
          <p:nvPr/>
        </p:nvSpPr>
        <p:spPr>
          <a:xfrm rot="0">
            <a:off x="2178759" y="2350377"/>
            <a:ext cx="6156485" cy="1658942"/>
          </a:xfrm>
          <a:prstGeom prst="rect">
            <a:avLst/>
          </a:prstGeom>
        </p:spPr>
        <p:txBody>
          <a:bodyPr anchor="t" rtlCol="false" tIns="0" lIns="0" bIns="0" rIns="0">
            <a:spAutoFit/>
          </a:bodyPr>
          <a:lstStyle/>
          <a:p>
            <a:pPr algn="l">
              <a:lnSpc>
                <a:spcPts val="12296"/>
              </a:lnSpc>
            </a:pPr>
            <a:r>
              <a:rPr lang="en-US" sz="8782" b="true">
                <a:solidFill>
                  <a:srgbClr val="FFFFFF"/>
                </a:solidFill>
                <a:latin typeface="Oswald Bold"/>
                <a:ea typeface="Oswald Bold"/>
                <a:cs typeface="Oswald Bold"/>
                <a:sym typeface="Oswald Bold"/>
              </a:rPr>
              <a:t>SAUDI</a:t>
            </a:r>
          </a:p>
        </p:txBody>
      </p:sp>
      <p:sp>
        <p:nvSpPr>
          <p:cNvPr name="TextBox 15" id="15"/>
          <p:cNvSpPr txBox="true"/>
          <p:nvPr/>
        </p:nvSpPr>
        <p:spPr>
          <a:xfrm rot="0">
            <a:off x="2123382" y="3704580"/>
            <a:ext cx="6824814" cy="1658942"/>
          </a:xfrm>
          <a:prstGeom prst="rect">
            <a:avLst/>
          </a:prstGeom>
        </p:spPr>
        <p:txBody>
          <a:bodyPr anchor="t" rtlCol="false" tIns="0" lIns="0" bIns="0" rIns="0">
            <a:spAutoFit/>
          </a:bodyPr>
          <a:lstStyle/>
          <a:p>
            <a:pPr algn="l">
              <a:lnSpc>
                <a:spcPts val="12296"/>
              </a:lnSpc>
            </a:pPr>
            <a:r>
              <a:rPr lang="en-US" sz="8782" b="true">
                <a:solidFill>
                  <a:srgbClr val="FFFFFF"/>
                </a:solidFill>
                <a:latin typeface="Oswald Bold"/>
                <a:ea typeface="Oswald Bold"/>
                <a:cs typeface="Oswald Bold"/>
                <a:sym typeface="Oswald Bold"/>
              </a:rPr>
              <a:t>ARABIA</a:t>
            </a:r>
          </a:p>
        </p:txBody>
      </p:sp>
      <p:sp>
        <p:nvSpPr>
          <p:cNvPr name="TextBox 16" id="16"/>
          <p:cNvSpPr txBox="true"/>
          <p:nvPr/>
        </p:nvSpPr>
        <p:spPr>
          <a:xfrm rot="0">
            <a:off x="2123382" y="5027513"/>
            <a:ext cx="5687271" cy="1658942"/>
          </a:xfrm>
          <a:prstGeom prst="rect">
            <a:avLst/>
          </a:prstGeom>
        </p:spPr>
        <p:txBody>
          <a:bodyPr anchor="t" rtlCol="false" tIns="0" lIns="0" bIns="0" rIns="0">
            <a:spAutoFit/>
          </a:bodyPr>
          <a:lstStyle/>
          <a:p>
            <a:pPr algn="l">
              <a:lnSpc>
                <a:spcPts val="12296"/>
              </a:lnSpc>
            </a:pPr>
            <a:r>
              <a:rPr lang="en-US" sz="8782" b="true">
                <a:solidFill>
                  <a:srgbClr val="FFD230"/>
                </a:solidFill>
                <a:latin typeface="Oswald Bold"/>
                <a:ea typeface="Oswald Bold"/>
                <a:cs typeface="Oswald Bold"/>
                <a:sym typeface="Oswald Bold"/>
              </a:rPr>
              <a:t>USED CARS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96266" y="2341514"/>
            <a:ext cx="6753499" cy="47625"/>
            <a:chOff x="0" y="0"/>
            <a:chExt cx="3195109" cy="22532"/>
          </a:xfrm>
        </p:grpSpPr>
        <p:sp>
          <p:nvSpPr>
            <p:cNvPr name="Freeform 3" id="3"/>
            <p:cNvSpPr/>
            <p:nvPr/>
          </p:nvSpPr>
          <p:spPr>
            <a:xfrm flipH="false" flipV="false" rot="0">
              <a:off x="44450" y="0"/>
              <a:ext cx="3106166" cy="22532"/>
            </a:xfrm>
            <a:custGeom>
              <a:avLst/>
              <a:gdLst/>
              <a:ahLst/>
              <a:cxnLst/>
              <a:rect r="r" b="b" t="t" l="l"/>
              <a:pathLst>
                <a:path h="22532" w="3106166">
                  <a:moveTo>
                    <a:pt x="0" y="0"/>
                  </a:moveTo>
                  <a:lnTo>
                    <a:pt x="3106166" y="0"/>
                  </a:lnTo>
                  <a:lnTo>
                    <a:pt x="3106166" y="22532"/>
                  </a:lnTo>
                  <a:lnTo>
                    <a:pt x="0" y="22532"/>
                  </a:lnTo>
                  <a:close/>
                </a:path>
              </a:pathLst>
            </a:custGeom>
            <a:solidFill>
              <a:srgbClr val="FFFFFF"/>
            </a:solidFill>
          </p:spPr>
        </p:sp>
      </p:grpSp>
      <p:sp>
        <p:nvSpPr>
          <p:cNvPr name="Freeform 4" id="4"/>
          <p:cNvSpPr/>
          <p:nvPr/>
        </p:nvSpPr>
        <p:spPr>
          <a:xfrm flipH="false" flipV="false" rot="0">
            <a:off x="9409104" y="1427114"/>
            <a:ext cx="8387157" cy="6652279"/>
          </a:xfrm>
          <a:custGeom>
            <a:avLst/>
            <a:gdLst/>
            <a:ahLst/>
            <a:cxnLst/>
            <a:rect r="r" b="b" t="t" l="l"/>
            <a:pathLst>
              <a:path h="6652279" w="8387157">
                <a:moveTo>
                  <a:pt x="0" y="0"/>
                </a:moveTo>
                <a:lnTo>
                  <a:pt x="8387157" y="0"/>
                </a:lnTo>
                <a:lnTo>
                  <a:pt x="8387157" y="6652279"/>
                </a:lnTo>
                <a:lnTo>
                  <a:pt x="0" y="6652279"/>
                </a:lnTo>
                <a:lnTo>
                  <a:pt x="0" y="0"/>
                </a:lnTo>
                <a:close/>
              </a:path>
            </a:pathLst>
          </a:custGeom>
          <a:blipFill>
            <a:blip r:embed="rId2"/>
            <a:stretch>
              <a:fillRect l="0" t="0" r="0" b="0"/>
            </a:stretch>
          </a:blipFill>
        </p:spPr>
      </p:sp>
      <p:sp>
        <p:nvSpPr>
          <p:cNvPr name="TextBox 5" id="5"/>
          <p:cNvSpPr txBox="true"/>
          <p:nvPr/>
        </p:nvSpPr>
        <p:spPr>
          <a:xfrm rot="0">
            <a:off x="896266" y="1312814"/>
            <a:ext cx="7406092" cy="1028700"/>
          </a:xfrm>
          <a:prstGeom prst="rect">
            <a:avLst/>
          </a:prstGeom>
        </p:spPr>
        <p:txBody>
          <a:bodyPr anchor="t" rtlCol="false" tIns="0" lIns="0" bIns="0" rIns="0">
            <a:spAutoFit/>
          </a:bodyPr>
          <a:lstStyle/>
          <a:p>
            <a:pPr algn="l">
              <a:lnSpc>
                <a:spcPts val="8400"/>
              </a:lnSpc>
            </a:pPr>
            <a:r>
              <a:rPr lang="en-US" sz="6000" b="true">
                <a:solidFill>
                  <a:srgbClr val="FFD230"/>
                </a:solidFill>
                <a:latin typeface="Oswald Bold"/>
                <a:ea typeface="Oswald Bold"/>
                <a:cs typeface="Oswald Bold"/>
                <a:sym typeface="Oswald Bold"/>
              </a:rPr>
              <a:t>CORELATION MATRIX</a:t>
            </a:r>
          </a:p>
        </p:txBody>
      </p:sp>
      <p:sp>
        <p:nvSpPr>
          <p:cNvPr name="TextBox 6" id="6"/>
          <p:cNvSpPr txBox="true"/>
          <p:nvPr/>
        </p:nvSpPr>
        <p:spPr>
          <a:xfrm rot="0">
            <a:off x="756843" y="8031768"/>
            <a:ext cx="16774314" cy="1553820"/>
          </a:xfrm>
          <a:prstGeom prst="rect">
            <a:avLst/>
          </a:prstGeom>
        </p:spPr>
        <p:txBody>
          <a:bodyPr anchor="t" rtlCol="false" tIns="0" lIns="0" bIns="0" rIns="0">
            <a:spAutoFit/>
          </a:bodyPr>
          <a:lstStyle/>
          <a:p>
            <a:pPr algn="r">
              <a:lnSpc>
                <a:spcPts val="3078"/>
              </a:lnSpc>
            </a:pPr>
            <a:r>
              <a:rPr lang="en-US" b="true" sz="2199" spc="30">
                <a:solidFill>
                  <a:srgbClr val="FCFFFE"/>
                </a:solidFill>
                <a:latin typeface="Lato Bold"/>
                <a:ea typeface="Lato Bold"/>
                <a:cs typeface="Lato Bold"/>
                <a:sym typeface="Lato Bold"/>
              </a:rPr>
              <a:t> </a:t>
            </a:r>
          </a:p>
          <a:p>
            <a:pPr algn="r">
              <a:lnSpc>
                <a:spcPts val="3078"/>
              </a:lnSpc>
            </a:pPr>
            <a:r>
              <a:rPr lang="en-US" b="true" sz="2199" spc="30">
                <a:solidFill>
                  <a:srgbClr val="FCFFFE"/>
                </a:solidFill>
                <a:latin typeface="Lato Bold"/>
                <a:ea typeface="Lato Bold"/>
                <a:cs typeface="Lato Bold"/>
                <a:sym typeface="Lato Bold"/>
              </a:rPr>
              <a:t>Berdasarkan matriks korelasi, tidak ada fitur dengan korelasi yang sangat kuat terhadap "Price". Korelasi tertinggi terdapat antara "Year" dan "Price", di mana arah korelasinya positif, sedangkan "Mileage" memiliki korelasi negatif dengan "Price", menunjukkan bahwa semakin tinggi mileage, semakin rendah harga mobil.</a:t>
            </a:r>
          </a:p>
        </p:txBody>
      </p:sp>
      <p:sp>
        <p:nvSpPr>
          <p:cNvPr name="TextBox 7" id="7"/>
          <p:cNvSpPr txBox="true"/>
          <p:nvPr/>
        </p:nvSpPr>
        <p:spPr>
          <a:xfrm rot="0">
            <a:off x="896266" y="3352401"/>
            <a:ext cx="8115300" cy="557530"/>
          </a:xfrm>
          <a:prstGeom prst="rect">
            <a:avLst/>
          </a:prstGeom>
        </p:spPr>
        <p:txBody>
          <a:bodyPr anchor="t" rtlCol="false" tIns="0" lIns="0" bIns="0" rIns="0">
            <a:spAutoFit/>
          </a:bodyPr>
          <a:lstStyle/>
          <a:p>
            <a:pPr algn="just">
              <a:lnSpc>
                <a:spcPts val="3919"/>
              </a:lnSpc>
            </a:pPr>
            <a:r>
              <a:rPr lang="en-US" b="true" sz="2799" spc="38">
                <a:solidFill>
                  <a:srgbClr val="FFFFFF"/>
                </a:solidFill>
                <a:latin typeface="Lato Bold"/>
                <a:ea typeface="Lato Bold"/>
                <a:cs typeface="Lato Bold"/>
                <a:sym typeface="Lato Bold"/>
              </a:rPr>
              <a:t>Multicollinearity checked from the metrics :</a:t>
            </a:r>
          </a:p>
        </p:txBody>
      </p:sp>
      <p:sp>
        <p:nvSpPr>
          <p:cNvPr name="TextBox 8" id="8"/>
          <p:cNvSpPr txBox="true"/>
          <p:nvPr/>
        </p:nvSpPr>
        <p:spPr>
          <a:xfrm rot="0">
            <a:off x="896266" y="4109660"/>
            <a:ext cx="8115300" cy="2334870"/>
          </a:xfrm>
          <a:prstGeom prst="rect">
            <a:avLst/>
          </a:prstGeom>
        </p:spPr>
        <p:txBody>
          <a:bodyPr anchor="t" rtlCol="false" tIns="0" lIns="0" bIns="0" rIns="0">
            <a:spAutoFit/>
          </a:bodyPr>
          <a:lstStyle/>
          <a:p>
            <a:pPr algn="l">
              <a:lnSpc>
                <a:spcPts val="3078"/>
              </a:lnSpc>
            </a:pPr>
            <a:r>
              <a:rPr lang="en-US" sz="2199" spc="30" b="true">
                <a:solidFill>
                  <a:srgbClr val="000000"/>
                </a:solidFill>
                <a:latin typeface="Lato Bold"/>
                <a:ea typeface="Lato Bold"/>
                <a:cs typeface="Lato Bold"/>
                <a:sym typeface="Lato Bold"/>
              </a:rPr>
              <a:t>Tidak terdapat indikasi signifikan dari multicollinearity antar variabel "Year", "Engine Size", "Mileage", dan "Price" dalam model. Semua fitur memiliki nilai VIF di bawah 5, menunjukkan tidak adanya masalah multicollinearity yang signifikan. Oleh karena itu, fitur-fitur ini dapat digunakan dalam model tanpa perlu khawatir tentang multicollinearity.</a:t>
            </a:r>
          </a:p>
        </p:txBody>
      </p:sp>
      <p:sp>
        <p:nvSpPr>
          <p:cNvPr name="Freeform 9" id="9"/>
          <p:cNvSpPr/>
          <p:nvPr/>
        </p:nvSpPr>
        <p:spPr>
          <a:xfrm flipH="false" flipV="false" rot="-5400000">
            <a:off x="-44060" y="6128140"/>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84" t="0" r="-84"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426114" y="3697609"/>
            <a:ext cx="3574259" cy="3175951"/>
          </a:xfrm>
          <a:custGeom>
            <a:avLst/>
            <a:gdLst/>
            <a:ahLst/>
            <a:cxnLst/>
            <a:rect r="r" b="b" t="t" l="l"/>
            <a:pathLst>
              <a:path h="3175951" w="3574259">
                <a:moveTo>
                  <a:pt x="0" y="0"/>
                </a:moveTo>
                <a:lnTo>
                  <a:pt x="3574259" y="0"/>
                </a:lnTo>
                <a:lnTo>
                  <a:pt x="3574259" y="3175951"/>
                </a:lnTo>
                <a:lnTo>
                  <a:pt x="0" y="3175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347980" y="3058799"/>
            <a:ext cx="1730526" cy="1855792"/>
          </a:xfrm>
          <a:custGeom>
            <a:avLst/>
            <a:gdLst/>
            <a:ahLst/>
            <a:cxnLst/>
            <a:rect r="r" b="b" t="t" l="l"/>
            <a:pathLst>
              <a:path h="1855792" w="1730526">
                <a:moveTo>
                  <a:pt x="0" y="0"/>
                </a:moveTo>
                <a:lnTo>
                  <a:pt x="1730526" y="0"/>
                </a:lnTo>
                <a:lnTo>
                  <a:pt x="1730526" y="1855792"/>
                </a:lnTo>
                <a:lnTo>
                  <a:pt x="0" y="1855792"/>
                </a:lnTo>
                <a:lnTo>
                  <a:pt x="0" y="0"/>
                </a:lnTo>
                <a:close/>
              </a:path>
            </a:pathLst>
          </a:custGeom>
          <a:blipFill>
            <a:blip r:embed="rId4">
              <a:extLst>
                <a:ext uri="{96DAC541-7B7A-43D3-8B79-37D633B846F1}">
                  <asvg:svgBlip xmlns:asvg="http://schemas.microsoft.com/office/drawing/2016/SVG/main" r:embed="rId5"/>
                </a:ext>
              </a:extLst>
            </a:blip>
            <a:stretch>
              <a:fillRect l="-44" t="0" r="-44" b="0"/>
            </a:stretch>
          </a:blipFill>
        </p:spPr>
      </p:sp>
      <p:sp>
        <p:nvSpPr>
          <p:cNvPr name="Freeform 4" id="4"/>
          <p:cNvSpPr/>
          <p:nvPr/>
        </p:nvSpPr>
        <p:spPr>
          <a:xfrm flipH="false" flipV="false" rot="0">
            <a:off x="7356871" y="3697609"/>
            <a:ext cx="3574259" cy="3175951"/>
          </a:xfrm>
          <a:custGeom>
            <a:avLst/>
            <a:gdLst/>
            <a:ahLst/>
            <a:cxnLst/>
            <a:rect r="r" b="b" t="t" l="l"/>
            <a:pathLst>
              <a:path h="3175951" w="3574259">
                <a:moveTo>
                  <a:pt x="0" y="0"/>
                </a:moveTo>
                <a:lnTo>
                  <a:pt x="3574259" y="0"/>
                </a:lnTo>
                <a:lnTo>
                  <a:pt x="3574259" y="3175951"/>
                </a:lnTo>
                <a:lnTo>
                  <a:pt x="0" y="3175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8278737" y="3058799"/>
            <a:ext cx="1730526" cy="1855792"/>
          </a:xfrm>
          <a:custGeom>
            <a:avLst/>
            <a:gdLst/>
            <a:ahLst/>
            <a:cxnLst/>
            <a:rect r="r" b="b" t="t" l="l"/>
            <a:pathLst>
              <a:path h="1855792" w="1730526">
                <a:moveTo>
                  <a:pt x="0" y="0"/>
                </a:moveTo>
                <a:lnTo>
                  <a:pt x="1730526" y="0"/>
                </a:lnTo>
                <a:lnTo>
                  <a:pt x="1730526" y="1855792"/>
                </a:lnTo>
                <a:lnTo>
                  <a:pt x="0" y="1855792"/>
                </a:lnTo>
                <a:lnTo>
                  <a:pt x="0" y="0"/>
                </a:lnTo>
                <a:close/>
              </a:path>
            </a:pathLst>
          </a:custGeom>
          <a:blipFill>
            <a:blip r:embed="rId4">
              <a:extLst>
                <a:ext uri="{96DAC541-7B7A-43D3-8B79-37D633B846F1}">
                  <asvg:svgBlip xmlns:asvg="http://schemas.microsoft.com/office/drawing/2016/SVG/main" r:embed="rId5"/>
                </a:ext>
              </a:extLst>
            </a:blip>
            <a:stretch>
              <a:fillRect l="-44" t="0" r="-44" b="0"/>
            </a:stretch>
          </a:blipFill>
        </p:spPr>
      </p:sp>
      <p:sp>
        <p:nvSpPr>
          <p:cNvPr name="Freeform 6" id="6"/>
          <p:cNvSpPr/>
          <p:nvPr/>
        </p:nvSpPr>
        <p:spPr>
          <a:xfrm flipH="false" flipV="false" rot="0">
            <a:off x="12287628" y="3697609"/>
            <a:ext cx="3574259" cy="3175951"/>
          </a:xfrm>
          <a:custGeom>
            <a:avLst/>
            <a:gdLst/>
            <a:ahLst/>
            <a:cxnLst/>
            <a:rect r="r" b="b" t="t" l="l"/>
            <a:pathLst>
              <a:path h="3175951" w="3574259">
                <a:moveTo>
                  <a:pt x="0" y="0"/>
                </a:moveTo>
                <a:lnTo>
                  <a:pt x="3574259" y="0"/>
                </a:lnTo>
                <a:lnTo>
                  <a:pt x="3574259" y="3175951"/>
                </a:lnTo>
                <a:lnTo>
                  <a:pt x="0" y="3175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13213087" y="3058799"/>
            <a:ext cx="1730526" cy="1855792"/>
          </a:xfrm>
          <a:custGeom>
            <a:avLst/>
            <a:gdLst/>
            <a:ahLst/>
            <a:cxnLst/>
            <a:rect r="r" b="b" t="t" l="l"/>
            <a:pathLst>
              <a:path h="1855792" w="1730526">
                <a:moveTo>
                  <a:pt x="0" y="0"/>
                </a:moveTo>
                <a:lnTo>
                  <a:pt x="1730526" y="0"/>
                </a:lnTo>
                <a:lnTo>
                  <a:pt x="1730526" y="1855792"/>
                </a:lnTo>
                <a:lnTo>
                  <a:pt x="0" y="1855792"/>
                </a:lnTo>
                <a:lnTo>
                  <a:pt x="0" y="0"/>
                </a:lnTo>
                <a:close/>
              </a:path>
            </a:pathLst>
          </a:custGeom>
          <a:blipFill>
            <a:blip r:embed="rId4">
              <a:extLst>
                <a:ext uri="{96DAC541-7B7A-43D3-8B79-37D633B846F1}">
                  <asvg:svgBlip xmlns:asvg="http://schemas.microsoft.com/office/drawing/2016/SVG/main" r:embed="rId5"/>
                </a:ext>
              </a:extLst>
            </a:blip>
            <a:stretch>
              <a:fillRect l="-44" t="0" r="-44" b="0"/>
            </a:stretch>
          </a:blipFill>
        </p:spPr>
      </p:sp>
      <p:sp>
        <p:nvSpPr>
          <p:cNvPr name="TextBox 8" id="8"/>
          <p:cNvSpPr txBox="true"/>
          <p:nvPr/>
        </p:nvSpPr>
        <p:spPr>
          <a:xfrm rot="0">
            <a:off x="2634454" y="4851958"/>
            <a:ext cx="3119406" cy="409622"/>
          </a:xfrm>
          <a:prstGeom prst="rect">
            <a:avLst/>
          </a:prstGeom>
        </p:spPr>
        <p:txBody>
          <a:bodyPr anchor="t" rtlCol="false" tIns="0" lIns="0" bIns="0" rIns="0">
            <a:spAutoFit/>
          </a:bodyPr>
          <a:lstStyle/>
          <a:p>
            <a:pPr algn="ctr">
              <a:lnSpc>
                <a:spcPts val="3248"/>
              </a:lnSpc>
            </a:pPr>
            <a:r>
              <a:rPr lang="en-US" sz="2707" b="true">
                <a:solidFill>
                  <a:srgbClr val="06444A"/>
                </a:solidFill>
                <a:latin typeface="Oswald Bold"/>
                <a:ea typeface="Oswald Bold"/>
                <a:cs typeface="Oswald Bold"/>
                <a:sym typeface="Oswald Bold"/>
              </a:rPr>
              <a:t>ONE HOT ENCODING</a:t>
            </a:r>
          </a:p>
        </p:txBody>
      </p:sp>
      <p:sp>
        <p:nvSpPr>
          <p:cNvPr name="TextBox 9" id="9"/>
          <p:cNvSpPr txBox="true"/>
          <p:nvPr/>
        </p:nvSpPr>
        <p:spPr>
          <a:xfrm rot="0">
            <a:off x="2562375" y="5274616"/>
            <a:ext cx="3263564" cy="2219325"/>
          </a:xfrm>
          <a:prstGeom prst="rect">
            <a:avLst/>
          </a:prstGeom>
        </p:spPr>
        <p:txBody>
          <a:bodyPr anchor="t" rtlCol="false" tIns="0" lIns="0" bIns="0" rIns="0">
            <a:spAutoFit/>
          </a:bodyPr>
          <a:lstStyle/>
          <a:p>
            <a:pPr algn="ctr">
              <a:lnSpc>
                <a:spcPts val="2153"/>
              </a:lnSpc>
            </a:pPr>
            <a:r>
              <a:rPr lang="en-US" sz="1794" b="true">
                <a:solidFill>
                  <a:srgbClr val="000000"/>
                </a:solidFill>
                <a:latin typeface="Lato Bold"/>
                <a:ea typeface="Lato Bold"/>
                <a:cs typeface="Lato Bold"/>
                <a:sym typeface="Lato Bold"/>
              </a:rPr>
              <a:t>“Gear_Type” ,”Region”, “Make”,</a:t>
            </a:r>
          </a:p>
          <a:p>
            <a:pPr algn="ctr">
              <a:lnSpc>
                <a:spcPts val="2153"/>
              </a:lnSpc>
            </a:pPr>
            <a:r>
              <a:rPr lang="en-US" sz="1794" b="true">
                <a:solidFill>
                  <a:srgbClr val="000000"/>
                </a:solidFill>
                <a:latin typeface="Lato Bold"/>
                <a:ea typeface="Lato Bold"/>
                <a:cs typeface="Lato Bold"/>
                <a:sym typeface="Lato Bold"/>
              </a:rPr>
              <a:t>“Origin”</a:t>
            </a:r>
          </a:p>
          <a:p>
            <a:pPr algn="ctr">
              <a:lnSpc>
                <a:spcPts val="1794"/>
              </a:lnSpc>
            </a:pPr>
            <a:r>
              <a:rPr lang="en-US" sz="1495">
                <a:solidFill>
                  <a:srgbClr val="000000"/>
                </a:solidFill>
                <a:latin typeface="Lato"/>
                <a:ea typeface="Lato"/>
                <a:cs typeface="Lato"/>
                <a:sym typeface="Lato"/>
              </a:rPr>
              <a:t>Memiliki nilai unik tanpa urutan hierarki, diubah menjadi variabel dummy untuk membantu model memahami perbedaan antar kategori.</a:t>
            </a:r>
          </a:p>
          <a:p>
            <a:pPr algn="ctr">
              <a:lnSpc>
                <a:spcPts val="2153"/>
              </a:lnSpc>
            </a:pPr>
          </a:p>
          <a:p>
            <a:pPr algn="ctr">
              <a:lnSpc>
                <a:spcPts val="2153"/>
              </a:lnSpc>
            </a:pPr>
          </a:p>
          <a:p>
            <a:pPr algn="ctr">
              <a:lnSpc>
                <a:spcPts val="2154"/>
              </a:lnSpc>
            </a:pPr>
          </a:p>
        </p:txBody>
      </p:sp>
      <p:sp>
        <p:nvSpPr>
          <p:cNvPr name="TextBox 10" id="10"/>
          <p:cNvSpPr txBox="true"/>
          <p:nvPr/>
        </p:nvSpPr>
        <p:spPr>
          <a:xfrm rot="0">
            <a:off x="7581088" y="4935637"/>
            <a:ext cx="3144874" cy="409622"/>
          </a:xfrm>
          <a:prstGeom prst="rect">
            <a:avLst/>
          </a:prstGeom>
        </p:spPr>
        <p:txBody>
          <a:bodyPr anchor="t" rtlCol="false" tIns="0" lIns="0" bIns="0" rIns="0">
            <a:spAutoFit/>
          </a:bodyPr>
          <a:lstStyle/>
          <a:p>
            <a:pPr algn="ctr">
              <a:lnSpc>
                <a:spcPts val="3248"/>
              </a:lnSpc>
            </a:pPr>
            <a:r>
              <a:rPr lang="en-US" sz="2707" b="true">
                <a:solidFill>
                  <a:srgbClr val="06444A"/>
                </a:solidFill>
                <a:latin typeface="Oswald Bold"/>
                <a:ea typeface="Oswald Bold"/>
                <a:cs typeface="Oswald Bold"/>
                <a:sym typeface="Oswald Bold"/>
              </a:rPr>
              <a:t>ORDINAL ENCODING</a:t>
            </a:r>
          </a:p>
        </p:txBody>
      </p:sp>
      <p:sp>
        <p:nvSpPr>
          <p:cNvPr name="TextBox 11" id="11"/>
          <p:cNvSpPr txBox="true"/>
          <p:nvPr/>
        </p:nvSpPr>
        <p:spPr>
          <a:xfrm rot="0">
            <a:off x="7708296" y="5431904"/>
            <a:ext cx="2871408" cy="1228725"/>
          </a:xfrm>
          <a:prstGeom prst="rect">
            <a:avLst/>
          </a:prstGeom>
        </p:spPr>
        <p:txBody>
          <a:bodyPr anchor="t" rtlCol="false" tIns="0" lIns="0" bIns="0" rIns="0">
            <a:spAutoFit/>
          </a:bodyPr>
          <a:lstStyle/>
          <a:p>
            <a:pPr algn="ctr">
              <a:lnSpc>
                <a:spcPts val="2160"/>
              </a:lnSpc>
            </a:pPr>
            <a:r>
              <a:rPr lang="en-US" sz="1800" b="true">
                <a:solidFill>
                  <a:srgbClr val="000000"/>
                </a:solidFill>
                <a:latin typeface="Lato Bold"/>
                <a:ea typeface="Lato Bold"/>
                <a:cs typeface="Lato Bold"/>
                <a:sym typeface="Lato Bold"/>
              </a:rPr>
              <a:t>“Options”</a:t>
            </a:r>
          </a:p>
          <a:p>
            <a:pPr algn="ctr">
              <a:lnSpc>
                <a:spcPts val="1199"/>
              </a:lnSpc>
            </a:pPr>
          </a:p>
          <a:p>
            <a:pPr algn="ctr">
              <a:lnSpc>
                <a:spcPts val="2160"/>
              </a:lnSpc>
            </a:pPr>
            <a:r>
              <a:rPr lang="en-US" sz="1800">
                <a:solidFill>
                  <a:srgbClr val="000000"/>
                </a:solidFill>
                <a:latin typeface="Lato"/>
                <a:ea typeface="Lato"/>
                <a:cs typeface="Lato"/>
                <a:sym typeface="Lato"/>
              </a:rPr>
              <a:t>memiliki nilai unik yang berbeda dan tingkat herarki yang berurut</a:t>
            </a:r>
          </a:p>
        </p:txBody>
      </p:sp>
      <p:sp>
        <p:nvSpPr>
          <p:cNvPr name="TextBox 12" id="12"/>
          <p:cNvSpPr txBox="true"/>
          <p:nvPr/>
        </p:nvSpPr>
        <p:spPr>
          <a:xfrm rot="0">
            <a:off x="12652742" y="4931724"/>
            <a:ext cx="2851216" cy="409622"/>
          </a:xfrm>
          <a:prstGeom prst="rect">
            <a:avLst/>
          </a:prstGeom>
        </p:spPr>
        <p:txBody>
          <a:bodyPr anchor="t" rtlCol="false" tIns="0" lIns="0" bIns="0" rIns="0">
            <a:spAutoFit/>
          </a:bodyPr>
          <a:lstStyle/>
          <a:p>
            <a:pPr algn="ctr">
              <a:lnSpc>
                <a:spcPts val="3248"/>
              </a:lnSpc>
            </a:pPr>
            <a:r>
              <a:rPr lang="en-US" sz="2707" b="true">
                <a:solidFill>
                  <a:srgbClr val="06444A"/>
                </a:solidFill>
                <a:latin typeface="Oswald Bold"/>
                <a:ea typeface="Oswald Bold"/>
                <a:cs typeface="Oswald Bold"/>
                <a:sym typeface="Oswald Bold"/>
              </a:rPr>
              <a:t>BINARY ENCODING</a:t>
            </a:r>
          </a:p>
        </p:txBody>
      </p:sp>
      <p:sp>
        <p:nvSpPr>
          <p:cNvPr name="TextBox 13" id="13"/>
          <p:cNvSpPr txBox="true"/>
          <p:nvPr/>
        </p:nvSpPr>
        <p:spPr>
          <a:xfrm rot="0">
            <a:off x="12455129" y="5431904"/>
            <a:ext cx="3263564" cy="1219200"/>
          </a:xfrm>
          <a:prstGeom prst="rect">
            <a:avLst/>
          </a:prstGeom>
        </p:spPr>
        <p:txBody>
          <a:bodyPr anchor="t" rtlCol="false" tIns="0" lIns="0" bIns="0" rIns="0">
            <a:spAutoFit/>
          </a:bodyPr>
          <a:lstStyle/>
          <a:p>
            <a:pPr algn="ctr">
              <a:lnSpc>
                <a:spcPts val="2160"/>
              </a:lnSpc>
            </a:pPr>
            <a:r>
              <a:rPr lang="en-US" sz="1800" b="true">
                <a:solidFill>
                  <a:srgbClr val="000000"/>
                </a:solidFill>
                <a:latin typeface="Lato Bold"/>
                <a:ea typeface="Lato Bold"/>
                <a:cs typeface="Lato Bold"/>
                <a:sym typeface="Lato Bold"/>
              </a:rPr>
              <a:t>“Type” </a:t>
            </a:r>
          </a:p>
          <a:p>
            <a:pPr algn="ctr">
              <a:lnSpc>
                <a:spcPts val="1199"/>
              </a:lnSpc>
            </a:pPr>
          </a:p>
          <a:p>
            <a:pPr algn="ctr">
              <a:lnSpc>
                <a:spcPts val="2160"/>
              </a:lnSpc>
            </a:pPr>
            <a:r>
              <a:rPr lang="en-US" sz="1800">
                <a:solidFill>
                  <a:srgbClr val="000000"/>
                </a:solidFill>
                <a:latin typeface="Lato"/>
                <a:ea typeface="Lato"/>
                <a:cs typeface="Lato"/>
                <a:sym typeface="Lato"/>
              </a:rPr>
              <a:t>memiliki nilai unik yang beragam dan tidak memiliki hubungan ordinal yang dapat diurutkan</a:t>
            </a:r>
          </a:p>
        </p:txBody>
      </p:sp>
      <p:sp>
        <p:nvSpPr>
          <p:cNvPr name="Freeform 14" id="14"/>
          <p:cNvSpPr/>
          <p:nvPr/>
        </p:nvSpPr>
        <p:spPr>
          <a:xfrm flipH="false" flipV="false" rot="0">
            <a:off x="5325504" y="1717331"/>
            <a:ext cx="7517464" cy="1032626"/>
          </a:xfrm>
          <a:custGeom>
            <a:avLst/>
            <a:gdLst/>
            <a:ahLst/>
            <a:cxnLst/>
            <a:rect r="r" b="b" t="t" l="l"/>
            <a:pathLst>
              <a:path h="1032626" w="7517464">
                <a:moveTo>
                  <a:pt x="0" y="0"/>
                </a:moveTo>
                <a:lnTo>
                  <a:pt x="7517464" y="0"/>
                </a:lnTo>
                <a:lnTo>
                  <a:pt x="7517464" y="1032626"/>
                </a:lnTo>
                <a:lnTo>
                  <a:pt x="0" y="10326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5529968" y="457200"/>
            <a:ext cx="7108537" cy="1028700"/>
          </a:xfrm>
          <a:prstGeom prst="rect">
            <a:avLst/>
          </a:prstGeom>
        </p:spPr>
        <p:txBody>
          <a:bodyPr anchor="t" rtlCol="false" tIns="0" lIns="0" bIns="0" rIns="0">
            <a:spAutoFit/>
          </a:bodyPr>
          <a:lstStyle/>
          <a:p>
            <a:pPr algn="ctr">
              <a:lnSpc>
                <a:spcPts val="8400"/>
              </a:lnSpc>
            </a:pPr>
            <a:r>
              <a:rPr lang="en-US" sz="6000" b="true">
                <a:solidFill>
                  <a:srgbClr val="FFD230"/>
                </a:solidFill>
                <a:latin typeface="Oswald Bold"/>
                <a:ea typeface="Oswald Bold"/>
                <a:cs typeface="Oswald Bold"/>
                <a:sym typeface="Oswald Bold"/>
              </a:rPr>
              <a:t>MODELLING</a:t>
            </a:r>
          </a:p>
        </p:txBody>
      </p:sp>
      <p:sp>
        <p:nvSpPr>
          <p:cNvPr name="TextBox 16" id="16"/>
          <p:cNvSpPr txBox="true"/>
          <p:nvPr/>
        </p:nvSpPr>
        <p:spPr>
          <a:xfrm rot="0">
            <a:off x="5623048" y="1839515"/>
            <a:ext cx="6922378" cy="837832"/>
          </a:xfrm>
          <a:prstGeom prst="rect">
            <a:avLst/>
          </a:prstGeom>
        </p:spPr>
        <p:txBody>
          <a:bodyPr anchor="t" rtlCol="false" tIns="0" lIns="0" bIns="0" rIns="0">
            <a:spAutoFit/>
          </a:bodyPr>
          <a:lstStyle/>
          <a:p>
            <a:pPr algn="ctr">
              <a:lnSpc>
                <a:spcPts val="6362"/>
              </a:lnSpc>
            </a:pPr>
            <a:r>
              <a:rPr lang="en-US" sz="4544" b="true">
                <a:solidFill>
                  <a:srgbClr val="06444A"/>
                </a:solidFill>
                <a:latin typeface="Oswald Bold"/>
                <a:ea typeface="Oswald Bold"/>
                <a:cs typeface="Oswald Bold"/>
                <a:sym typeface="Oswald Bold"/>
              </a:rPr>
              <a:t>ENCODING</a:t>
            </a:r>
          </a:p>
        </p:txBody>
      </p:sp>
      <p:sp>
        <p:nvSpPr>
          <p:cNvPr name="Freeform 17" id="17"/>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84" t="0" r="-84" b="0"/>
            </a:stretch>
          </a:blipFill>
        </p:spPr>
      </p:sp>
      <p:sp>
        <p:nvSpPr>
          <p:cNvPr name="Freeform 18" id="18"/>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8">
              <a:extLst>
                <a:ext uri="{96DAC541-7B7A-43D3-8B79-37D633B846F1}">
                  <asvg:svgBlip xmlns:asvg="http://schemas.microsoft.com/office/drawing/2016/SVG/main" r:embed="rId9"/>
                </a:ext>
              </a:extLst>
            </a:blip>
            <a:stretch>
              <a:fillRect l="-84" t="0" r="-84" b="0"/>
            </a:stretch>
          </a:blipFill>
        </p:spPr>
      </p:sp>
      <p:sp>
        <p:nvSpPr>
          <p:cNvPr name="Freeform 19" id="19"/>
          <p:cNvSpPr/>
          <p:nvPr/>
        </p:nvSpPr>
        <p:spPr>
          <a:xfrm flipH="false" flipV="false" rot="0">
            <a:off x="5385268" y="7493941"/>
            <a:ext cx="7517464" cy="1032626"/>
          </a:xfrm>
          <a:custGeom>
            <a:avLst/>
            <a:gdLst/>
            <a:ahLst/>
            <a:cxnLst/>
            <a:rect r="r" b="b" t="t" l="l"/>
            <a:pathLst>
              <a:path h="1032626" w="7517464">
                <a:moveTo>
                  <a:pt x="0" y="0"/>
                </a:moveTo>
                <a:lnTo>
                  <a:pt x="7517464" y="0"/>
                </a:lnTo>
                <a:lnTo>
                  <a:pt x="7517464" y="1032626"/>
                </a:lnTo>
                <a:lnTo>
                  <a:pt x="0" y="10326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5682811" y="7646341"/>
            <a:ext cx="6922378" cy="671301"/>
          </a:xfrm>
          <a:prstGeom prst="rect">
            <a:avLst/>
          </a:prstGeom>
        </p:spPr>
        <p:txBody>
          <a:bodyPr anchor="t" rtlCol="false" tIns="0" lIns="0" bIns="0" rIns="0">
            <a:spAutoFit/>
          </a:bodyPr>
          <a:lstStyle/>
          <a:p>
            <a:pPr algn="ctr">
              <a:lnSpc>
                <a:spcPts val="5521"/>
              </a:lnSpc>
            </a:pPr>
            <a:r>
              <a:rPr lang="en-US" sz="3944" b="true">
                <a:solidFill>
                  <a:srgbClr val="06444A"/>
                </a:solidFill>
                <a:latin typeface="Oswald Bold"/>
                <a:ea typeface="Oswald Bold"/>
                <a:cs typeface="Oswald Bold"/>
                <a:sym typeface="Oswald Bold"/>
              </a:rPr>
              <a:t>SPLIT DATA TRAIN : TEST</a:t>
            </a:r>
          </a:p>
        </p:txBody>
      </p:sp>
      <p:sp>
        <p:nvSpPr>
          <p:cNvPr name="TextBox 21" id="21"/>
          <p:cNvSpPr txBox="true"/>
          <p:nvPr/>
        </p:nvSpPr>
        <p:spPr>
          <a:xfrm rot="0">
            <a:off x="6590173" y="8536092"/>
            <a:ext cx="5126705" cy="830919"/>
          </a:xfrm>
          <a:prstGeom prst="rect">
            <a:avLst/>
          </a:prstGeom>
        </p:spPr>
        <p:txBody>
          <a:bodyPr anchor="t" rtlCol="false" tIns="0" lIns="0" bIns="0" rIns="0">
            <a:spAutoFit/>
          </a:bodyPr>
          <a:lstStyle/>
          <a:p>
            <a:pPr algn="ctr">
              <a:lnSpc>
                <a:spcPts val="6058"/>
              </a:lnSpc>
            </a:pPr>
            <a:r>
              <a:rPr lang="en-US" sz="4327" b="true">
                <a:solidFill>
                  <a:srgbClr val="FFFFFF"/>
                </a:solidFill>
                <a:latin typeface="Oswald Bold"/>
                <a:ea typeface="Oswald Bold"/>
                <a:cs typeface="Oswald Bold"/>
                <a:sym typeface="Oswald Bold"/>
              </a:rPr>
              <a:t>70 TRAIN : 30 TEST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385268" y="1271855"/>
            <a:ext cx="7517464" cy="1032626"/>
          </a:xfrm>
          <a:custGeom>
            <a:avLst/>
            <a:gdLst/>
            <a:ahLst/>
            <a:cxnLst/>
            <a:rect r="r" b="b" t="t" l="l"/>
            <a:pathLst>
              <a:path h="1032626" w="7517464">
                <a:moveTo>
                  <a:pt x="0" y="0"/>
                </a:moveTo>
                <a:lnTo>
                  <a:pt x="7517464" y="0"/>
                </a:lnTo>
                <a:lnTo>
                  <a:pt x="7517464" y="1032626"/>
                </a:lnTo>
                <a:lnTo>
                  <a:pt x="0" y="1032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Freeform 4" id="4"/>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grpSp>
        <p:nvGrpSpPr>
          <p:cNvPr name="Group 5" id="5"/>
          <p:cNvGrpSpPr/>
          <p:nvPr/>
        </p:nvGrpSpPr>
        <p:grpSpPr>
          <a:xfrm rot="0">
            <a:off x="3312201" y="4005204"/>
            <a:ext cx="11663597" cy="4112281"/>
            <a:chOff x="0" y="0"/>
            <a:chExt cx="15551463" cy="5483041"/>
          </a:xfrm>
        </p:grpSpPr>
        <p:sp>
          <p:nvSpPr>
            <p:cNvPr name="Freeform 6" id="6"/>
            <p:cNvSpPr/>
            <p:nvPr/>
          </p:nvSpPr>
          <p:spPr>
            <a:xfrm flipH="false" flipV="false" rot="0">
              <a:off x="0" y="0"/>
              <a:ext cx="15551404" cy="5483098"/>
            </a:xfrm>
            <a:custGeom>
              <a:avLst/>
              <a:gdLst/>
              <a:ahLst/>
              <a:cxnLst/>
              <a:rect r="r" b="b" t="t" l="l"/>
              <a:pathLst>
                <a:path h="5483098" w="15551404">
                  <a:moveTo>
                    <a:pt x="0" y="0"/>
                  </a:moveTo>
                  <a:lnTo>
                    <a:pt x="15551404" y="0"/>
                  </a:lnTo>
                  <a:lnTo>
                    <a:pt x="15551404" y="5483098"/>
                  </a:lnTo>
                  <a:lnTo>
                    <a:pt x="0" y="5483098"/>
                  </a:lnTo>
                  <a:lnTo>
                    <a:pt x="0" y="0"/>
                  </a:lnTo>
                  <a:close/>
                </a:path>
              </a:pathLst>
            </a:custGeom>
            <a:blipFill>
              <a:blip r:embed="rId6"/>
              <a:stretch>
                <a:fillRect l="0" t="-1629" r="0" b="-1629"/>
              </a:stretch>
            </a:blipFill>
          </p:spPr>
        </p:sp>
      </p:grpSp>
      <p:sp>
        <p:nvSpPr>
          <p:cNvPr name="TextBox 7" id="7"/>
          <p:cNvSpPr txBox="true"/>
          <p:nvPr/>
        </p:nvSpPr>
        <p:spPr>
          <a:xfrm rot="0">
            <a:off x="5653422" y="300201"/>
            <a:ext cx="7108537" cy="1143000"/>
          </a:xfrm>
          <a:prstGeom prst="rect">
            <a:avLst/>
          </a:prstGeom>
        </p:spPr>
        <p:txBody>
          <a:bodyPr anchor="t" rtlCol="false" tIns="0" lIns="0" bIns="0" rIns="0">
            <a:spAutoFit/>
          </a:bodyPr>
          <a:lstStyle/>
          <a:p>
            <a:pPr algn="ctr">
              <a:lnSpc>
                <a:spcPts val="8400"/>
              </a:lnSpc>
            </a:pPr>
            <a:r>
              <a:rPr lang="en-US" sz="6000" b="true">
                <a:solidFill>
                  <a:srgbClr val="FFFFFF"/>
                </a:solidFill>
                <a:latin typeface="Oswald Bold"/>
                <a:ea typeface="Oswald Bold"/>
                <a:cs typeface="Oswald Bold"/>
                <a:sym typeface="Oswald Bold"/>
              </a:rPr>
              <a:t>CHOSSING</a:t>
            </a:r>
          </a:p>
        </p:txBody>
      </p:sp>
      <p:sp>
        <p:nvSpPr>
          <p:cNvPr name="TextBox 8" id="8"/>
          <p:cNvSpPr txBox="true"/>
          <p:nvPr/>
        </p:nvSpPr>
        <p:spPr>
          <a:xfrm rot="0">
            <a:off x="5746502" y="1434989"/>
            <a:ext cx="6922378" cy="720830"/>
          </a:xfrm>
          <a:prstGeom prst="rect">
            <a:avLst/>
          </a:prstGeom>
        </p:spPr>
        <p:txBody>
          <a:bodyPr anchor="t" rtlCol="false" tIns="0" lIns="0" bIns="0" rIns="0">
            <a:spAutoFit/>
          </a:bodyPr>
          <a:lstStyle/>
          <a:p>
            <a:pPr algn="ctr">
              <a:lnSpc>
                <a:spcPts val="5941"/>
              </a:lnSpc>
            </a:pPr>
            <a:r>
              <a:rPr lang="en-US" sz="4244" b="true">
                <a:solidFill>
                  <a:srgbClr val="06444A"/>
                </a:solidFill>
                <a:latin typeface="Oswald Bold"/>
                <a:ea typeface="Oswald Bold"/>
                <a:cs typeface="Oswald Bold"/>
                <a:sym typeface="Oswald Bold"/>
              </a:rPr>
              <a:t>BEANCHMARK MODEL</a:t>
            </a:r>
          </a:p>
        </p:txBody>
      </p:sp>
      <p:sp>
        <p:nvSpPr>
          <p:cNvPr name="TextBox 9" id="9"/>
          <p:cNvSpPr txBox="true"/>
          <p:nvPr/>
        </p:nvSpPr>
        <p:spPr>
          <a:xfrm rot="0">
            <a:off x="1156082" y="2636443"/>
            <a:ext cx="15709501" cy="1055848"/>
          </a:xfrm>
          <a:prstGeom prst="rect">
            <a:avLst/>
          </a:prstGeom>
        </p:spPr>
        <p:txBody>
          <a:bodyPr anchor="t" rtlCol="false" tIns="0" lIns="0" bIns="0" rIns="0">
            <a:spAutoFit/>
          </a:bodyPr>
          <a:lstStyle/>
          <a:p>
            <a:pPr algn="ctr">
              <a:lnSpc>
                <a:spcPts val="2702"/>
              </a:lnSpc>
            </a:pPr>
            <a:r>
              <a:rPr lang="en-US" sz="1930" spc="26">
                <a:solidFill>
                  <a:srgbClr val="FFD230"/>
                </a:solidFill>
                <a:latin typeface="Lato"/>
                <a:ea typeface="Lato"/>
                <a:cs typeface="Lato"/>
                <a:sym typeface="Lato"/>
              </a:rPr>
              <a:t>Pada tahapan ini akan digunakan 3 base model dan 3 ensamble model yang akan dipertimbangkan. Model tersebut adalah sebagai berikut :</a:t>
            </a:r>
          </a:p>
          <a:p>
            <a:pPr algn="ctr">
              <a:lnSpc>
                <a:spcPts val="2702"/>
              </a:lnSpc>
            </a:pPr>
            <a:r>
              <a:rPr lang="en-US" b="true" sz="1930" spc="26">
                <a:solidFill>
                  <a:srgbClr val="FFFFFF"/>
                </a:solidFill>
                <a:latin typeface="Lato Bold"/>
                <a:ea typeface="Lato Bold"/>
                <a:cs typeface="Lato Bold"/>
                <a:sym typeface="Lato Bold"/>
              </a:rPr>
              <a:t>Base Model (Linier Regression, KNN, Desicion Tree)</a:t>
            </a:r>
          </a:p>
          <a:p>
            <a:pPr algn="ctr">
              <a:lnSpc>
                <a:spcPts val="2702"/>
              </a:lnSpc>
            </a:pPr>
            <a:r>
              <a:rPr lang="en-US" b="true" sz="1930" spc="26">
                <a:solidFill>
                  <a:srgbClr val="FFFFFF"/>
                </a:solidFill>
                <a:latin typeface="Lato Bold"/>
                <a:ea typeface="Lato Bold"/>
                <a:cs typeface="Lato Bold"/>
                <a:sym typeface="Lato Bold"/>
              </a:rPr>
              <a:t>Ensamble Model (Random Forest Regression, Gradient Boosting Regression, Xtreme Gradient Boosting Regessor)</a:t>
            </a:r>
          </a:p>
        </p:txBody>
      </p:sp>
      <p:sp>
        <p:nvSpPr>
          <p:cNvPr name="TextBox 10" id="10"/>
          <p:cNvSpPr txBox="true"/>
          <p:nvPr/>
        </p:nvSpPr>
        <p:spPr>
          <a:xfrm rot="0">
            <a:off x="1156082" y="8257061"/>
            <a:ext cx="16103218" cy="1801470"/>
          </a:xfrm>
          <a:prstGeom prst="rect">
            <a:avLst/>
          </a:prstGeom>
        </p:spPr>
        <p:txBody>
          <a:bodyPr anchor="t" rtlCol="false" tIns="0" lIns="0" bIns="0" rIns="0">
            <a:spAutoFit/>
          </a:bodyPr>
          <a:lstStyle/>
          <a:p>
            <a:pPr algn="ctr">
              <a:lnSpc>
                <a:spcPts val="3078"/>
              </a:lnSpc>
            </a:pPr>
            <a:r>
              <a:rPr lang="en-US" b="true" sz="2199" spc="30">
                <a:solidFill>
                  <a:srgbClr val="FFFFFF"/>
                </a:solidFill>
                <a:latin typeface="Lato Bold"/>
                <a:ea typeface="Lato Bold"/>
                <a:cs typeface="Lato Bold"/>
                <a:sym typeface="Lato Bold"/>
              </a:rPr>
              <a:t>Berdasarkan hasil evaluasi, Gradient Boosting Regressor menunjukkan performa terbaik dengan skor R-Square tertinggi dan nilai error (RMSE, MAE, MAPE) terendah. Model ini mampu menjelaskan variasi dalam data target dengan lebih baik dibandingkan model lainnya.</a:t>
            </a:r>
          </a:p>
          <a:p>
            <a:pPr algn="ctr">
              <a:lnSpc>
                <a:spcPts val="1960"/>
              </a:lnSpc>
            </a:pPr>
          </a:p>
          <a:p>
            <a:pPr algn="ctr">
              <a:lnSpc>
                <a:spcPts val="3078"/>
              </a:lnSpc>
            </a:pPr>
            <a:r>
              <a:rPr lang="en-US" b="true" sz="2199" spc="30">
                <a:solidFill>
                  <a:srgbClr val="FFD230"/>
                </a:solidFill>
                <a:latin typeface="Lato Bold"/>
                <a:ea typeface="Lato Bold"/>
                <a:cs typeface="Lato Bold"/>
                <a:sym typeface="Lato Bold"/>
              </a:rPr>
              <a:t> Selanjutnya, Gradient Boosting Regressor akan diujikan untuk benchmark dan prediksi pada data test 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81114" y="1946456"/>
            <a:ext cx="7517464" cy="1032626"/>
          </a:xfrm>
          <a:custGeom>
            <a:avLst/>
            <a:gdLst/>
            <a:ahLst/>
            <a:cxnLst/>
            <a:rect r="r" b="b" t="t" l="l"/>
            <a:pathLst>
              <a:path h="1032626" w="7517464">
                <a:moveTo>
                  <a:pt x="0" y="0"/>
                </a:moveTo>
                <a:lnTo>
                  <a:pt x="7517464" y="0"/>
                </a:lnTo>
                <a:lnTo>
                  <a:pt x="7517464" y="1032625"/>
                </a:lnTo>
                <a:lnTo>
                  <a:pt x="0" y="1032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Freeform 4" id="4"/>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Freeform 5" id="5"/>
          <p:cNvSpPr/>
          <p:nvPr/>
        </p:nvSpPr>
        <p:spPr>
          <a:xfrm flipH="false" flipV="false" rot="0">
            <a:off x="4065948" y="3919479"/>
            <a:ext cx="9875177" cy="1464739"/>
          </a:xfrm>
          <a:custGeom>
            <a:avLst/>
            <a:gdLst/>
            <a:ahLst/>
            <a:cxnLst/>
            <a:rect r="r" b="b" t="t" l="l"/>
            <a:pathLst>
              <a:path h="1464739" w="9875177">
                <a:moveTo>
                  <a:pt x="0" y="0"/>
                </a:moveTo>
                <a:lnTo>
                  <a:pt x="9875178" y="0"/>
                </a:lnTo>
                <a:lnTo>
                  <a:pt x="9875178" y="1464739"/>
                </a:lnTo>
                <a:lnTo>
                  <a:pt x="0" y="1464739"/>
                </a:lnTo>
                <a:lnTo>
                  <a:pt x="0" y="0"/>
                </a:lnTo>
                <a:close/>
              </a:path>
            </a:pathLst>
          </a:custGeom>
          <a:blipFill>
            <a:blip r:embed="rId6"/>
            <a:stretch>
              <a:fillRect l="0" t="0" r="0" b="0"/>
            </a:stretch>
          </a:blipFill>
        </p:spPr>
      </p:sp>
      <p:sp>
        <p:nvSpPr>
          <p:cNvPr name="TextBox 6" id="6"/>
          <p:cNvSpPr txBox="true"/>
          <p:nvPr/>
        </p:nvSpPr>
        <p:spPr>
          <a:xfrm rot="0">
            <a:off x="5542348" y="2109590"/>
            <a:ext cx="6922378" cy="720830"/>
          </a:xfrm>
          <a:prstGeom prst="rect">
            <a:avLst/>
          </a:prstGeom>
        </p:spPr>
        <p:txBody>
          <a:bodyPr anchor="t" rtlCol="false" tIns="0" lIns="0" bIns="0" rIns="0">
            <a:spAutoFit/>
          </a:bodyPr>
          <a:lstStyle/>
          <a:p>
            <a:pPr algn="ctr">
              <a:lnSpc>
                <a:spcPts val="5941"/>
              </a:lnSpc>
            </a:pPr>
            <a:r>
              <a:rPr lang="en-US" sz="4244" b="true">
                <a:solidFill>
                  <a:srgbClr val="06444A"/>
                </a:solidFill>
                <a:latin typeface="Oswald Bold"/>
                <a:ea typeface="Oswald Bold"/>
                <a:cs typeface="Oswald Bold"/>
                <a:sym typeface="Oswald Bold"/>
              </a:rPr>
              <a:t>BEANCHMARK MODEL</a:t>
            </a:r>
          </a:p>
        </p:txBody>
      </p:sp>
      <p:sp>
        <p:nvSpPr>
          <p:cNvPr name="TextBox 7" id="7"/>
          <p:cNvSpPr txBox="true"/>
          <p:nvPr/>
        </p:nvSpPr>
        <p:spPr>
          <a:xfrm rot="0">
            <a:off x="1156082" y="6607236"/>
            <a:ext cx="16103218" cy="1801470"/>
          </a:xfrm>
          <a:prstGeom prst="rect">
            <a:avLst/>
          </a:prstGeom>
        </p:spPr>
        <p:txBody>
          <a:bodyPr anchor="t" rtlCol="false" tIns="0" lIns="0" bIns="0" rIns="0">
            <a:spAutoFit/>
          </a:bodyPr>
          <a:lstStyle/>
          <a:p>
            <a:pPr algn="ctr">
              <a:lnSpc>
                <a:spcPts val="3078"/>
              </a:lnSpc>
            </a:pPr>
            <a:r>
              <a:rPr lang="en-US" b="true" sz="2199" spc="30">
                <a:solidFill>
                  <a:srgbClr val="FFFFFF"/>
                </a:solidFill>
                <a:latin typeface="Lato Bold"/>
                <a:ea typeface="Lato Bold"/>
                <a:cs typeface="Lato Bold"/>
                <a:sym typeface="Lato Bold"/>
              </a:rPr>
              <a:t>Berdasarkan hasil evaluasi pada data test set sebelum tuning, Gradient Boosting Regressor menunjukkan performa terbaik dengan skor R-Square tertinggi dan nilai error (RMSE, MAE, MAPE) terendah. </a:t>
            </a:r>
          </a:p>
          <a:p>
            <a:pPr algn="ctr">
              <a:lnSpc>
                <a:spcPts val="1960"/>
              </a:lnSpc>
            </a:pPr>
          </a:p>
          <a:p>
            <a:pPr algn="ctr">
              <a:lnSpc>
                <a:spcPts val="3078"/>
              </a:lnSpc>
            </a:pPr>
            <a:r>
              <a:rPr lang="en-US" b="true" sz="2199" spc="30">
                <a:solidFill>
                  <a:srgbClr val="FFD230"/>
                </a:solidFill>
                <a:latin typeface="Lato Bold"/>
                <a:ea typeface="Lato Bold"/>
                <a:cs typeface="Lato Bold"/>
                <a:sym typeface="Lato Bold"/>
              </a:rPr>
              <a:t>Model ini mampu menjelaskan variasi dalam data target dengan lebih baik dibandingkan model lainnya. Selanjutnya, Gradient Boosting Regressor akan diuji ulang dengan hyperparameter tuning untuk meningkatkan performanya pada data test set.</a:t>
            </a:r>
          </a:p>
        </p:txBody>
      </p:sp>
      <p:sp>
        <p:nvSpPr>
          <p:cNvPr name="TextBox 8" id="8"/>
          <p:cNvSpPr txBox="true"/>
          <p:nvPr/>
        </p:nvSpPr>
        <p:spPr>
          <a:xfrm rot="0">
            <a:off x="4206411" y="1066346"/>
            <a:ext cx="9594251" cy="880110"/>
          </a:xfrm>
          <a:prstGeom prst="rect">
            <a:avLst/>
          </a:prstGeom>
        </p:spPr>
        <p:txBody>
          <a:bodyPr anchor="t" rtlCol="false" tIns="0" lIns="0" bIns="0" rIns="0">
            <a:spAutoFit/>
          </a:bodyPr>
          <a:lstStyle/>
          <a:p>
            <a:pPr algn="ctr">
              <a:lnSpc>
                <a:spcPts val="7139"/>
              </a:lnSpc>
            </a:pPr>
            <a:r>
              <a:rPr lang="en-US" sz="5100" b="true">
                <a:solidFill>
                  <a:srgbClr val="FFFFFF"/>
                </a:solidFill>
                <a:latin typeface="Oswald Bold"/>
                <a:ea typeface="Oswald Bold"/>
                <a:cs typeface="Oswald Bold"/>
                <a:sym typeface="Oswald Bold"/>
              </a:rPr>
              <a:t>PREDICT TO </a:t>
            </a:r>
            <a:r>
              <a:rPr lang="en-US" sz="5100" b="true">
                <a:solidFill>
                  <a:srgbClr val="FFD230"/>
                </a:solidFill>
                <a:latin typeface="Oswald Bold"/>
                <a:ea typeface="Oswald Bold"/>
                <a:cs typeface="Oswald Bold"/>
                <a:sym typeface="Oswald Bold"/>
              </a:rPr>
              <a:t>TEST SET USING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gradFill rotWithShape="true">
              <a:gsLst>
                <a:gs pos="0">
                  <a:srgbClr val="5170FF">
                    <a:alpha val="100000"/>
                  </a:srgbClr>
                </a:gs>
                <a:gs pos="100000">
                  <a:srgbClr val="FF66C4">
                    <a:alpha val="100000"/>
                  </a:srgbClr>
                </a:gs>
              </a:gsLst>
              <a:lin ang="0"/>
            </a:gradFill>
            <a:ln w="12700">
              <a:solidFill>
                <a:srgbClr val="000000"/>
              </a:solidFill>
            </a:ln>
          </p:spPr>
        </p:sp>
      </p:grpSp>
      <p:sp>
        <p:nvSpPr>
          <p:cNvPr name="Freeform 4" id="4"/>
          <p:cNvSpPr/>
          <p:nvPr/>
        </p:nvSpPr>
        <p:spPr>
          <a:xfrm flipH="false" flipV="false" rot="0">
            <a:off x="-389100" y="1584288"/>
            <a:ext cx="7403461" cy="1290009"/>
          </a:xfrm>
          <a:custGeom>
            <a:avLst/>
            <a:gdLst/>
            <a:ahLst/>
            <a:cxnLst/>
            <a:rect r="r" b="b" t="t" l="l"/>
            <a:pathLst>
              <a:path h="1290009" w="7403461">
                <a:moveTo>
                  <a:pt x="0" y="0"/>
                </a:moveTo>
                <a:lnTo>
                  <a:pt x="7403461" y="0"/>
                </a:lnTo>
                <a:lnTo>
                  <a:pt x="7403461" y="1290009"/>
                </a:lnTo>
                <a:lnTo>
                  <a:pt x="0" y="1290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9964" y="690208"/>
            <a:ext cx="7955787" cy="894080"/>
          </a:xfrm>
          <a:prstGeom prst="rect">
            <a:avLst/>
          </a:prstGeom>
        </p:spPr>
        <p:txBody>
          <a:bodyPr anchor="t" rtlCol="false" tIns="0" lIns="0" bIns="0" rIns="0">
            <a:spAutoFit/>
          </a:bodyPr>
          <a:lstStyle/>
          <a:p>
            <a:pPr algn="l">
              <a:lnSpc>
                <a:spcPts val="7420"/>
              </a:lnSpc>
            </a:pPr>
            <a:r>
              <a:rPr lang="en-US" sz="5300" b="true">
                <a:solidFill>
                  <a:srgbClr val="FFFFFF"/>
                </a:solidFill>
                <a:latin typeface="Oswald Bold"/>
                <a:ea typeface="Oswald Bold"/>
                <a:cs typeface="Oswald Bold"/>
                <a:sym typeface="Oswald Bold"/>
              </a:rPr>
              <a:t>Gradient</a:t>
            </a:r>
          </a:p>
        </p:txBody>
      </p:sp>
      <p:sp>
        <p:nvSpPr>
          <p:cNvPr name="TextBox 6" id="6"/>
          <p:cNvSpPr txBox="true"/>
          <p:nvPr/>
        </p:nvSpPr>
        <p:spPr>
          <a:xfrm rot="0">
            <a:off x="849964" y="1788930"/>
            <a:ext cx="7389028" cy="794999"/>
          </a:xfrm>
          <a:prstGeom prst="rect">
            <a:avLst/>
          </a:prstGeom>
        </p:spPr>
        <p:txBody>
          <a:bodyPr anchor="t" rtlCol="false" tIns="0" lIns="0" bIns="0" rIns="0">
            <a:spAutoFit/>
          </a:bodyPr>
          <a:lstStyle/>
          <a:p>
            <a:pPr algn="l">
              <a:lnSpc>
                <a:spcPts val="6580"/>
              </a:lnSpc>
            </a:pPr>
            <a:r>
              <a:rPr lang="en-US" sz="4700" b="true">
                <a:solidFill>
                  <a:srgbClr val="06444A"/>
                </a:solidFill>
                <a:latin typeface="Oswald Bold"/>
                <a:ea typeface="Oswald Bold"/>
                <a:cs typeface="Oswald Bold"/>
                <a:sym typeface="Oswald Bold"/>
              </a:rPr>
              <a:t>Boosting Regressor</a:t>
            </a:r>
          </a:p>
        </p:txBody>
      </p:sp>
      <p:sp>
        <p:nvSpPr>
          <p:cNvPr name="TextBox 7" id="7"/>
          <p:cNvSpPr txBox="true"/>
          <p:nvPr/>
        </p:nvSpPr>
        <p:spPr>
          <a:xfrm rot="0">
            <a:off x="849964" y="3226818"/>
            <a:ext cx="16588072" cy="5251145"/>
          </a:xfrm>
          <a:prstGeom prst="rect">
            <a:avLst/>
          </a:prstGeom>
        </p:spPr>
        <p:txBody>
          <a:bodyPr anchor="t" rtlCol="false" tIns="0" lIns="0" bIns="0" rIns="0">
            <a:spAutoFit/>
          </a:bodyPr>
          <a:lstStyle/>
          <a:p>
            <a:pPr algn="just">
              <a:lnSpc>
                <a:spcPts val="3518"/>
              </a:lnSpc>
            </a:pPr>
            <a:r>
              <a:rPr lang="en-US" b="true" sz="2512" spc="35">
                <a:solidFill>
                  <a:srgbClr val="FFD230"/>
                </a:solidFill>
                <a:latin typeface="Lato Bold"/>
                <a:ea typeface="Lato Bold"/>
                <a:cs typeface="Lato Bold"/>
                <a:sym typeface="Lato Bold"/>
              </a:rPr>
              <a:t>Gradient Boosting Regressor adalah algoritma machine learning yang menggunakan ensemble learning untuk meningkatkan akurasi prediksi. Algoritma ini menggabungkan model-model lemah menjadi satu model yang lebih kuat (strong learner).</a:t>
            </a:r>
          </a:p>
          <a:p>
            <a:pPr algn="just">
              <a:lnSpc>
                <a:spcPts val="3518"/>
              </a:lnSpc>
            </a:pPr>
          </a:p>
          <a:p>
            <a:pPr algn="just">
              <a:lnSpc>
                <a:spcPts val="3518"/>
              </a:lnSpc>
            </a:pPr>
            <a:r>
              <a:rPr lang="en-US" b="true" sz="2512" spc="35">
                <a:solidFill>
                  <a:srgbClr val="FFD230"/>
                </a:solidFill>
                <a:latin typeface="Lato Bold"/>
                <a:ea typeface="Lato Bold"/>
                <a:cs typeface="Lato Bold"/>
                <a:sym typeface="Lato Bold"/>
              </a:rPr>
              <a:t>Keunggulan Gradient Boosting:</a:t>
            </a:r>
          </a:p>
          <a:p>
            <a:pPr algn="just" marL="542557" indent="-271278" lvl="1">
              <a:lnSpc>
                <a:spcPts val="3518"/>
              </a:lnSpc>
              <a:buFont typeface="Arial"/>
              <a:buChar char="•"/>
            </a:pPr>
            <a:r>
              <a:rPr lang="en-US" b="true" sz="2512" spc="35">
                <a:solidFill>
                  <a:srgbClr val="FFD230"/>
                </a:solidFill>
                <a:latin typeface="Lato Bold"/>
                <a:ea typeface="Lato Bold"/>
                <a:cs typeface="Lato Bold"/>
                <a:sym typeface="Lato Bold"/>
              </a:rPr>
              <a:t>Skalabilitas: Efisien diterapkan pada dataset besar.</a:t>
            </a:r>
          </a:p>
          <a:p>
            <a:pPr algn="just" marL="542557" indent="-271278" lvl="1">
              <a:lnSpc>
                <a:spcPts val="3518"/>
              </a:lnSpc>
              <a:buFont typeface="Arial"/>
              <a:buChar char="•"/>
            </a:pPr>
            <a:r>
              <a:rPr lang="en-US" b="true" sz="2512" spc="35">
                <a:solidFill>
                  <a:srgbClr val="FFD230"/>
                </a:solidFill>
                <a:latin typeface="Lato Bold"/>
                <a:ea typeface="Lato Bold"/>
                <a:cs typeface="Lato Bold"/>
                <a:sym typeface="Lato Bold"/>
              </a:rPr>
              <a:t>Regularisasi: Mengurangi risiko overfitting.</a:t>
            </a:r>
          </a:p>
          <a:p>
            <a:pPr algn="just" marL="542557" indent="-271278" lvl="1">
              <a:lnSpc>
                <a:spcPts val="3518"/>
              </a:lnSpc>
              <a:buFont typeface="Arial"/>
              <a:buChar char="•"/>
            </a:pPr>
            <a:r>
              <a:rPr lang="en-US" b="true" sz="2512" spc="35">
                <a:solidFill>
                  <a:srgbClr val="FFD230"/>
                </a:solidFill>
                <a:latin typeface="Lato Bold"/>
                <a:ea typeface="Lato Bold"/>
                <a:cs typeface="Lato Bold"/>
                <a:sym typeface="Lato Bold"/>
              </a:rPr>
              <a:t>Penanganan Missing Values: Otomatis menangani data yang hilang.</a:t>
            </a:r>
          </a:p>
          <a:p>
            <a:pPr algn="just" marL="542557" indent="-271278" lvl="1">
              <a:lnSpc>
                <a:spcPts val="3518"/>
              </a:lnSpc>
              <a:buFont typeface="Arial"/>
              <a:buChar char="•"/>
            </a:pPr>
            <a:r>
              <a:rPr lang="en-US" b="true" sz="2512" spc="35">
                <a:solidFill>
                  <a:srgbClr val="FFD230"/>
                </a:solidFill>
                <a:latin typeface="Lato Bold"/>
                <a:ea typeface="Lato Bold"/>
                <a:cs typeface="Lato Bold"/>
                <a:sym typeface="Lato Bold"/>
              </a:rPr>
              <a:t>Penanganan Variabel Kategorikal: Menangani tanpa perlu encoding tambahan.</a:t>
            </a:r>
          </a:p>
          <a:p>
            <a:pPr algn="just" marL="542557" indent="-271279" lvl="1">
              <a:lnSpc>
                <a:spcPts val="3515"/>
              </a:lnSpc>
              <a:buFont typeface="Arial"/>
              <a:buChar char="•"/>
            </a:pPr>
            <a:r>
              <a:rPr lang="en-US" b="true" sz="2513" spc="32">
                <a:solidFill>
                  <a:srgbClr val="FFD230"/>
                </a:solidFill>
                <a:latin typeface="Lato Bold"/>
                <a:ea typeface="Lato Bold"/>
                <a:cs typeface="Lato Bold"/>
                <a:sym typeface="Lato Bold"/>
              </a:rPr>
              <a:t>Performa Tinggi: Sering menghasilkan prediksi lebih baik dibandingkan algoritma lain.</a:t>
            </a:r>
          </a:p>
          <a:p>
            <a:pPr algn="just" marL="574501" indent="-191500" lvl="2">
              <a:lnSpc>
                <a:spcPts val="3518"/>
              </a:lnSpc>
            </a:pPr>
          </a:p>
          <a:p>
            <a:pPr algn="just" marL="574501" indent="-191500" lvl="2">
              <a:lnSpc>
                <a:spcPts val="3518"/>
              </a:lnSpc>
            </a:pPr>
            <a:r>
              <a:rPr lang="en-US" b="true" sz="2512" spc="35">
                <a:solidFill>
                  <a:srgbClr val="FFD230"/>
                </a:solidFill>
                <a:latin typeface="Lato Bold"/>
                <a:ea typeface="Lato Bold"/>
                <a:cs typeface="Lato Bold"/>
                <a:sym typeface="Lato Bold"/>
              </a:rPr>
              <a:t>Parameter penting yang dapat diatur: learning rate, n_estimators, dan max_depth.</a:t>
            </a:r>
          </a:p>
        </p:txBody>
      </p:sp>
      <p:sp>
        <p:nvSpPr>
          <p:cNvPr name="Freeform 8" id="8"/>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Freeform 9" id="9"/>
          <p:cNvSpPr/>
          <p:nvPr/>
        </p:nvSpPr>
        <p:spPr>
          <a:xfrm flipH="false" flipV="false" rot="-5400000">
            <a:off x="-44059" y="6420563"/>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448959" y="1821211"/>
            <a:ext cx="7517464" cy="1032626"/>
          </a:xfrm>
          <a:custGeom>
            <a:avLst/>
            <a:gdLst/>
            <a:ahLst/>
            <a:cxnLst/>
            <a:rect r="r" b="b" t="t" l="l"/>
            <a:pathLst>
              <a:path h="1032626" w="7517464">
                <a:moveTo>
                  <a:pt x="0" y="0"/>
                </a:moveTo>
                <a:lnTo>
                  <a:pt x="7517464" y="0"/>
                </a:lnTo>
                <a:lnTo>
                  <a:pt x="7517464" y="1032626"/>
                </a:lnTo>
                <a:lnTo>
                  <a:pt x="0" y="1032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Freeform 4" id="4"/>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Freeform 5" id="5"/>
          <p:cNvSpPr/>
          <p:nvPr/>
        </p:nvSpPr>
        <p:spPr>
          <a:xfrm flipH="false" flipV="false" rot="0">
            <a:off x="4274514" y="4164897"/>
            <a:ext cx="9866355" cy="1114708"/>
          </a:xfrm>
          <a:custGeom>
            <a:avLst/>
            <a:gdLst/>
            <a:ahLst/>
            <a:cxnLst/>
            <a:rect r="r" b="b" t="t" l="l"/>
            <a:pathLst>
              <a:path h="1114708" w="9866355">
                <a:moveTo>
                  <a:pt x="0" y="0"/>
                </a:moveTo>
                <a:lnTo>
                  <a:pt x="9866354" y="0"/>
                </a:lnTo>
                <a:lnTo>
                  <a:pt x="9866354" y="1114708"/>
                </a:lnTo>
                <a:lnTo>
                  <a:pt x="0" y="1114708"/>
                </a:lnTo>
                <a:lnTo>
                  <a:pt x="0" y="0"/>
                </a:lnTo>
                <a:close/>
              </a:path>
            </a:pathLst>
          </a:custGeom>
          <a:blipFill>
            <a:blip r:embed="rId6"/>
            <a:stretch>
              <a:fillRect l="0" t="0" r="0" b="0"/>
            </a:stretch>
          </a:blipFill>
        </p:spPr>
      </p:sp>
      <p:sp>
        <p:nvSpPr>
          <p:cNvPr name="TextBox 6" id="6"/>
          <p:cNvSpPr txBox="true"/>
          <p:nvPr/>
        </p:nvSpPr>
        <p:spPr>
          <a:xfrm rot="0">
            <a:off x="4410565" y="819150"/>
            <a:ext cx="9594251" cy="880110"/>
          </a:xfrm>
          <a:prstGeom prst="rect">
            <a:avLst/>
          </a:prstGeom>
        </p:spPr>
        <p:txBody>
          <a:bodyPr anchor="t" rtlCol="false" tIns="0" lIns="0" bIns="0" rIns="0">
            <a:spAutoFit/>
          </a:bodyPr>
          <a:lstStyle/>
          <a:p>
            <a:pPr algn="ctr">
              <a:lnSpc>
                <a:spcPts val="7139"/>
              </a:lnSpc>
            </a:pPr>
            <a:r>
              <a:rPr lang="en-US" sz="5100" b="true">
                <a:solidFill>
                  <a:srgbClr val="FFFFFF"/>
                </a:solidFill>
                <a:latin typeface="Oswald Bold"/>
                <a:ea typeface="Oswald Bold"/>
                <a:cs typeface="Oswald Bold"/>
                <a:sym typeface="Oswald Bold"/>
              </a:rPr>
              <a:t>PREDICT TO </a:t>
            </a:r>
            <a:r>
              <a:rPr lang="en-US" sz="5100" b="true">
                <a:solidFill>
                  <a:srgbClr val="FFD230"/>
                </a:solidFill>
                <a:latin typeface="Oswald Bold"/>
                <a:ea typeface="Oswald Bold"/>
                <a:cs typeface="Oswald Bold"/>
                <a:sym typeface="Oswald Bold"/>
              </a:rPr>
              <a:t>TEST SET USING TUNING</a:t>
            </a:r>
          </a:p>
        </p:txBody>
      </p:sp>
      <p:sp>
        <p:nvSpPr>
          <p:cNvPr name="TextBox 7" id="7"/>
          <p:cNvSpPr txBox="true"/>
          <p:nvPr/>
        </p:nvSpPr>
        <p:spPr>
          <a:xfrm rot="0">
            <a:off x="5746502" y="1914820"/>
            <a:ext cx="6922378" cy="837832"/>
          </a:xfrm>
          <a:prstGeom prst="rect">
            <a:avLst/>
          </a:prstGeom>
        </p:spPr>
        <p:txBody>
          <a:bodyPr anchor="t" rtlCol="false" tIns="0" lIns="0" bIns="0" rIns="0">
            <a:spAutoFit/>
          </a:bodyPr>
          <a:lstStyle/>
          <a:p>
            <a:pPr algn="ctr">
              <a:lnSpc>
                <a:spcPts val="6362"/>
              </a:lnSpc>
            </a:pPr>
            <a:r>
              <a:rPr lang="en-US" sz="4544" b="true">
                <a:solidFill>
                  <a:srgbClr val="06444A"/>
                </a:solidFill>
                <a:latin typeface="Oswald Bold"/>
                <a:ea typeface="Oswald Bold"/>
                <a:cs typeface="Oswald Bold"/>
                <a:sym typeface="Oswald Bold"/>
              </a:rPr>
              <a:t>BEANCHMARK MODEL</a:t>
            </a:r>
          </a:p>
        </p:txBody>
      </p:sp>
      <p:sp>
        <p:nvSpPr>
          <p:cNvPr name="TextBox 8" id="8"/>
          <p:cNvSpPr txBox="true"/>
          <p:nvPr/>
        </p:nvSpPr>
        <p:spPr>
          <a:xfrm rot="0">
            <a:off x="1943545" y="6533515"/>
            <a:ext cx="14528291" cy="2667610"/>
          </a:xfrm>
          <a:prstGeom prst="rect">
            <a:avLst/>
          </a:prstGeom>
        </p:spPr>
        <p:txBody>
          <a:bodyPr anchor="t" rtlCol="false" tIns="0" lIns="0" bIns="0" rIns="0">
            <a:spAutoFit/>
          </a:bodyPr>
          <a:lstStyle/>
          <a:p>
            <a:pPr algn="ctr">
              <a:lnSpc>
                <a:spcPts val="3639"/>
              </a:lnSpc>
            </a:pPr>
            <a:r>
              <a:rPr lang="en-US" b="true" sz="2599" spc="36">
                <a:solidFill>
                  <a:srgbClr val="FFFFFF"/>
                </a:solidFill>
                <a:latin typeface="Lato Bold"/>
                <a:ea typeface="Lato Bold"/>
                <a:cs typeface="Lato Bold"/>
                <a:sym typeface="Lato Bold"/>
              </a:rPr>
              <a:t>Berdasarkan perbandingan nilai metrik evaluasi antara data train dan test pada model Gradient Boosting Regressor, dapat disimpulkan bahwa tidak ada perbedaan yang signifikan, menunjukkan bahwa model tidak mengalami overfitting.</a:t>
            </a:r>
          </a:p>
          <a:p>
            <a:pPr algn="ctr">
              <a:lnSpc>
                <a:spcPts val="3079"/>
              </a:lnSpc>
            </a:pPr>
          </a:p>
          <a:p>
            <a:pPr algn="ctr">
              <a:lnSpc>
                <a:spcPts val="3639"/>
              </a:lnSpc>
            </a:pPr>
            <a:r>
              <a:rPr lang="en-US" b="true" sz="2599" spc="36">
                <a:solidFill>
                  <a:srgbClr val="FFD230"/>
                </a:solidFill>
                <a:latin typeface="Lato Bold"/>
                <a:ea typeface="Lato Bold"/>
                <a:cs typeface="Lato Bold"/>
                <a:sym typeface="Lato Bold"/>
              </a:rPr>
              <a:t>Kesimpulan ini mendukung gagasan untuk melakukan hyperparameter tuning guna meningkatkan performa model pada data test.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769953" y="1135280"/>
            <a:ext cx="4830939" cy="927851"/>
          </a:xfrm>
          <a:custGeom>
            <a:avLst/>
            <a:gdLst/>
            <a:ahLst/>
            <a:cxnLst/>
            <a:rect r="r" b="b" t="t" l="l"/>
            <a:pathLst>
              <a:path h="927851" w="4830939">
                <a:moveTo>
                  <a:pt x="0" y="0"/>
                </a:moveTo>
                <a:lnTo>
                  <a:pt x="4830939" y="0"/>
                </a:lnTo>
                <a:lnTo>
                  <a:pt x="4830939" y="927851"/>
                </a:lnTo>
                <a:lnTo>
                  <a:pt x="0" y="927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Freeform 4" id="4"/>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Freeform 5" id="5"/>
          <p:cNvSpPr/>
          <p:nvPr/>
        </p:nvSpPr>
        <p:spPr>
          <a:xfrm flipH="false" flipV="false" rot="0">
            <a:off x="5990682" y="6039152"/>
            <a:ext cx="6268797" cy="908932"/>
          </a:xfrm>
          <a:custGeom>
            <a:avLst/>
            <a:gdLst/>
            <a:ahLst/>
            <a:cxnLst/>
            <a:rect r="r" b="b" t="t" l="l"/>
            <a:pathLst>
              <a:path h="908932" w="6268797">
                <a:moveTo>
                  <a:pt x="0" y="0"/>
                </a:moveTo>
                <a:lnTo>
                  <a:pt x="6268797" y="0"/>
                </a:lnTo>
                <a:lnTo>
                  <a:pt x="6268797" y="908932"/>
                </a:lnTo>
                <a:lnTo>
                  <a:pt x="0" y="908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01188" y="2282026"/>
            <a:ext cx="15858112" cy="3484880"/>
          </a:xfrm>
          <a:prstGeom prst="rect">
            <a:avLst/>
          </a:prstGeom>
        </p:spPr>
        <p:txBody>
          <a:bodyPr anchor="t" rtlCol="false" tIns="0" lIns="0" bIns="0" rIns="0">
            <a:spAutoFit/>
          </a:bodyPr>
          <a:lstStyle/>
          <a:p>
            <a:pPr algn="l">
              <a:lnSpc>
                <a:spcPts val="3220"/>
              </a:lnSpc>
            </a:pPr>
            <a:r>
              <a:rPr lang="en-US" sz="2300" spc="32" b="true">
                <a:solidFill>
                  <a:srgbClr val="FFFFFF"/>
                </a:solidFill>
                <a:latin typeface="Lato Bold"/>
                <a:ea typeface="Lato Bold"/>
                <a:cs typeface="Lato Bold"/>
                <a:sym typeface="Lato Bold"/>
              </a:rPr>
              <a:t>Setelah melakukan hyperparameter tuning pada model Gradient Boosting Regressor, diperoleh perubahan sebagai berikut:</a:t>
            </a:r>
          </a:p>
          <a:p>
            <a:pPr algn="l">
              <a:lnSpc>
                <a:spcPts val="1150"/>
              </a:lnSpc>
            </a:pPr>
          </a:p>
          <a:p>
            <a:pPr algn="l" marL="496571" indent="-248285" lvl="1">
              <a:lnSpc>
                <a:spcPts val="3220"/>
              </a:lnSpc>
              <a:buFont typeface="Arial"/>
              <a:buChar char="•"/>
            </a:pPr>
            <a:r>
              <a:rPr lang="en-US" b="true" sz="2300" spc="29">
                <a:solidFill>
                  <a:srgbClr val="FFFFFF"/>
                </a:solidFill>
                <a:latin typeface="Lato Bold"/>
                <a:ea typeface="Lato Bold"/>
                <a:cs typeface="Lato Bold"/>
                <a:sym typeface="Lato Bold"/>
              </a:rPr>
              <a:t>Nilai terbaik (best_score) yang berhasil dicapai adalah -11457.24</a:t>
            </a:r>
          </a:p>
          <a:p>
            <a:pPr algn="l">
              <a:lnSpc>
                <a:spcPts val="3220"/>
              </a:lnSpc>
            </a:pPr>
          </a:p>
          <a:p>
            <a:pPr algn="l" marL="496571" indent="-248285" lvl="1">
              <a:lnSpc>
                <a:spcPts val="3220"/>
              </a:lnSpc>
              <a:buFont typeface="Arial"/>
              <a:buChar char="•"/>
            </a:pPr>
            <a:r>
              <a:rPr lang="en-US" b="true" sz="2300" spc="29">
                <a:solidFill>
                  <a:srgbClr val="FFFFFF"/>
                </a:solidFill>
                <a:latin typeface="Lato Bold"/>
                <a:ea typeface="Lato Bold"/>
                <a:cs typeface="Lato Bold"/>
                <a:sym typeface="Lato Bold"/>
              </a:rPr>
              <a:t>Kombinasi parameter terbaik yang menghasilkan nilai tersebut adalah: </a:t>
            </a:r>
            <a:r>
              <a:rPr lang="en-US" b="true" sz="2300" spc="29">
                <a:solidFill>
                  <a:srgbClr val="FFD230"/>
                </a:solidFill>
                <a:latin typeface="Lato Bold"/>
                <a:ea typeface="Lato Bold"/>
                <a:cs typeface="Lato Bold"/>
                <a:sym typeface="Lato Bold"/>
              </a:rPr>
              <a:t>"learning_rate" sebesar 0.05, "max_depth" sebesar 7, dan "n_estimators" sebesar 200.</a:t>
            </a:r>
          </a:p>
          <a:p>
            <a:pPr algn="l">
              <a:lnSpc>
                <a:spcPts val="1150"/>
              </a:lnSpc>
            </a:pPr>
          </a:p>
          <a:p>
            <a:pPr algn="l">
              <a:lnSpc>
                <a:spcPts val="3220"/>
              </a:lnSpc>
            </a:pPr>
            <a:r>
              <a:rPr lang="en-US" sz="2300" spc="32" b="true">
                <a:solidFill>
                  <a:srgbClr val="FFFFFF"/>
                </a:solidFill>
                <a:latin typeface="Lato Bold"/>
                <a:ea typeface="Lato Bold"/>
                <a:cs typeface="Lato Bold"/>
                <a:sym typeface="Lato Bold"/>
              </a:rPr>
              <a:t>Hasil ini menunjukkan bahwa model dengan pengaturan parameter tersebut memberikan kinerja optimal dengan nilai score yang rendah, menandakan performa prediksi yang baik.</a:t>
            </a:r>
          </a:p>
        </p:txBody>
      </p:sp>
      <p:sp>
        <p:nvSpPr>
          <p:cNvPr name="Freeform 7" id="7"/>
          <p:cNvSpPr/>
          <p:nvPr/>
        </p:nvSpPr>
        <p:spPr>
          <a:xfrm flipH="false" flipV="false" rot="0">
            <a:off x="808215" y="7623203"/>
            <a:ext cx="7473468" cy="772498"/>
          </a:xfrm>
          <a:custGeom>
            <a:avLst/>
            <a:gdLst/>
            <a:ahLst/>
            <a:cxnLst/>
            <a:rect r="r" b="b" t="t" l="l"/>
            <a:pathLst>
              <a:path h="772498" w="7473468">
                <a:moveTo>
                  <a:pt x="0" y="0"/>
                </a:moveTo>
                <a:lnTo>
                  <a:pt x="7473467" y="0"/>
                </a:lnTo>
                <a:lnTo>
                  <a:pt x="7473467" y="772497"/>
                </a:lnTo>
                <a:lnTo>
                  <a:pt x="0" y="772497"/>
                </a:lnTo>
                <a:lnTo>
                  <a:pt x="0" y="0"/>
                </a:lnTo>
                <a:close/>
              </a:path>
            </a:pathLst>
          </a:custGeom>
          <a:blipFill>
            <a:blip r:embed="rId8"/>
            <a:stretch>
              <a:fillRect l="0" t="0" r="0" b="0"/>
            </a:stretch>
          </a:blipFill>
        </p:spPr>
      </p:sp>
      <p:sp>
        <p:nvSpPr>
          <p:cNvPr name="Freeform 8" id="8"/>
          <p:cNvSpPr/>
          <p:nvPr/>
        </p:nvSpPr>
        <p:spPr>
          <a:xfrm flipH="false" flipV="false" rot="0">
            <a:off x="9330244" y="7623203"/>
            <a:ext cx="7473468" cy="796205"/>
          </a:xfrm>
          <a:custGeom>
            <a:avLst/>
            <a:gdLst/>
            <a:ahLst/>
            <a:cxnLst/>
            <a:rect r="r" b="b" t="t" l="l"/>
            <a:pathLst>
              <a:path h="796205" w="7473468">
                <a:moveTo>
                  <a:pt x="0" y="0"/>
                </a:moveTo>
                <a:lnTo>
                  <a:pt x="7473468" y="0"/>
                </a:lnTo>
                <a:lnTo>
                  <a:pt x="7473468" y="796204"/>
                </a:lnTo>
                <a:lnTo>
                  <a:pt x="0" y="796204"/>
                </a:lnTo>
                <a:lnTo>
                  <a:pt x="0" y="0"/>
                </a:lnTo>
                <a:close/>
              </a:path>
            </a:pathLst>
          </a:custGeom>
          <a:blipFill>
            <a:blip r:embed="rId9"/>
            <a:stretch>
              <a:fillRect l="0" t="0" r="0" b="0"/>
            </a:stretch>
          </a:blipFill>
        </p:spPr>
      </p:sp>
      <p:sp>
        <p:nvSpPr>
          <p:cNvPr name="TextBox 9" id="9"/>
          <p:cNvSpPr txBox="true"/>
          <p:nvPr/>
        </p:nvSpPr>
        <p:spPr>
          <a:xfrm rot="0">
            <a:off x="4407216" y="374519"/>
            <a:ext cx="9594251" cy="705485"/>
          </a:xfrm>
          <a:prstGeom prst="rect">
            <a:avLst/>
          </a:prstGeom>
        </p:spPr>
        <p:txBody>
          <a:bodyPr anchor="t" rtlCol="false" tIns="0" lIns="0" bIns="0" rIns="0">
            <a:spAutoFit/>
          </a:bodyPr>
          <a:lstStyle/>
          <a:p>
            <a:pPr algn="ctr">
              <a:lnSpc>
                <a:spcPts val="5740"/>
              </a:lnSpc>
            </a:pPr>
            <a:r>
              <a:rPr lang="en-US" sz="4100" b="true">
                <a:solidFill>
                  <a:srgbClr val="FFFFFF"/>
                </a:solidFill>
                <a:latin typeface="Oswald Bold"/>
                <a:ea typeface="Oswald Bold"/>
                <a:cs typeface="Oswald Bold"/>
                <a:sym typeface="Oswald Bold"/>
              </a:rPr>
              <a:t>HYPERPARAMETER </a:t>
            </a:r>
            <a:r>
              <a:rPr lang="en-US" sz="4100" b="true">
                <a:solidFill>
                  <a:srgbClr val="FFD230"/>
                </a:solidFill>
                <a:latin typeface="Oswald Bold"/>
                <a:ea typeface="Oswald Bold"/>
                <a:cs typeface="Oswald Bold"/>
                <a:sym typeface="Oswald Bold"/>
              </a:rPr>
              <a:t>TUNING</a:t>
            </a:r>
          </a:p>
        </p:txBody>
      </p:sp>
      <p:sp>
        <p:nvSpPr>
          <p:cNvPr name="TextBox 10" id="10"/>
          <p:cNvSpPr txBox="true"/>
          <p:nvPr/>
        </p:nvSpPr>
        <p:spPr>
          <a:xfrm rot="0">
            <a:off x="5743153" y="1266988"/>
            <a:ext cx="6922378" cy="652908"/>
          </a:xfrm>
          <a:prstGeom prst="rect">
            <a:avLst/>
          </a:prstGeom>
        </p:spPr>
        <p:txBody>
          <a:bodyPr anchor="t" rtlCol="false" tIns="0" lIns="0" bIns="0" rIns="0">
            <a:spAutoFit/>
          </a:bodyPr>
          <a:lstStyle/>
          <a:p>
            <a:pPr algn="ctr">
              <a:lnSpc>
                <a:spcPts val="4962"/>
              </a:lnSpc>
            </a:pPr>
            <a:r>
              <a:rPr lang="en-US" sz="3544" b="true">
                <a:solidFill>
                  <a:srgbClr val="06444A"/>
                </a:solidFill>
                <a:latin typeface="Oswald Bold"/>
                <a:ea typeface="Oswald Bold"/>
                <a:cs typeface="Oswald Bold"/>
                <a:sym typeface="Oswald Bold"/>
              </a:rPr>
              <a:t>GRID SEARCH</a:t>
            </a:r>
          </a:p>
        </p:txBody>
      </p:sp>
      <p:sp>
        <p:nvSpPr>
          <p:cNvPr name="TextBox 11" id="11"/>
          <p:cNvSpPr txBox="true"/>
          <p:nvPr/>
        </p:nvSpPr>
        <p:spPr>
          <a:xfrm rot="0">
            <a:off x="808215" y="8762307"/>
            <a:ext cx="15995497" cy="1080696"/>
          </a:xfrm>
          <a:prstGeom prst="rect">
            <a:avLst/>
          </a:prstGeom>
        </p:spPr>
        <p:txBody>
          <a:bodyPr anchor="t" rtlCol="false" tIns="0" lIns="0" bIns="0" rIns="0">
            <a:spAutoFit/>
          </a:bodyPr>
          <a:lstStyle/>
          <a:p>
            <a:pPr algn="ctr">
              <a:lnSpc>
                <a:spcPts val="2907"/>
              </a:lnSpc>
            </a:pPr>
            <a:r>
              <a:rPr lang="en-US" b="true" sz="2077" spc="28">
                <a:solidFill>
                  <a:srgbClr val="FFFFFF"/>
                </a:solidFill>
                <a:latin typeface="Lato Bold"/>
                <a:ea typeface="Lato Bold"/>
                <a:cs typeface="Lato Bold"/>
                <a:sym typeface="Lato Bold"/>
              </a:rPr>
              <a:t>Setelah tuning pada model Gradient Boosting Regressor, terjadi sedikit penurunan nilai R-Square dari 0.349477 menjadi 0.336369, sementara nilai RMSE dan MAE meningkat. Meskipun tuning telah dilakukan, hasilnya belum signifikan dalam meningkatkan performa prediksi, menandakan perlunya perbaikan lebih lanjut atau pertimbangan model alternatif.</a:t>
            </a:r>
          </a:p>
        </p:txBody>
      </p:sp>
      <p:sp>
        <p:nvSpPr>
          <p:cNvPr name="TextBox 12" id="12"/>
          <p:cNvSpPr txBox="true"/>
          <p:nvPr/>
        </p:nvSpPr>
        <p:spPr>
          <a:xfrm rot="0">
            <a:off x="5682811" y="6180386"/>
            <a:ext cx="6922378" cy="596900"/>
          </a:xfrm>
          <a:prstGeom prst="rect">
            <a:avLst/>
          </a:prstGeom>
        </p:spPr>
        <p:txBody>
          <a:bodyPr anchor="t" rtlCol="false" tIns="0" lIns="0" bIns="0" rIns="0">
            <a:spAutoFit/>
          </a:bodyPr>
          <a:lstStyle/>
          <a:p>
            <a:pPr algn="ctr">
              <a:lnSpc>
                <a:spcPts val="4900"/>
              </a:lnSpc>
            </a:pPr>
            <a:r>
              <a:rPr lang="en-US" sz="3500" b="true">
                <a:solidFill>
                  <a:srgbClr val="06444A"/>
                </a:solidFill>
                <a:latin typeface="Oswald Bold"/>
                <a:ea typeface="Oswald Bold"/>
                <a:cs typeface="Oswald Bold"/>
                <a:sym typeface="Oswald Bold"/>
              </a:rPr>
              <a:t>PERFORMA COMPARISSON</a:t>
            </a:r>
          </a:p>
        </p:txBody>
      </p:sp>
      <p:sp>
        <p:nvSpPr>
          <p:cNvPr name="TextBox 13" id="13"/>
          <p:cNvSpPr txBox="true"/>
          <p:nvPr/>
        </p:nvSpPr>
        <p:spPr>
          <a:xfrm rot="0">
            <a:off x="3181945" y="7120186"/>
            <a:ext cx="2726008" cy="389814"/>
          </a:xfrm>
          <a:prstGeom prst="rect">
            <a:avLst/>
          </a:prstGeom>
        </p:spPr>
        <p:txBody>
          <a:bodyPr anchor="t" rtlCol="false" tIns="0" lIns="0" bIns="0" rIns="0">
            <a:spAutoFit/>
          </a:bodyPr>
          <a:lstStyle/>
          <a:p>
            <a:pPr algn="ctr">
              <a:lnSpc>
                <a:spcPts val="3188"/>
              </a:lnSpc>
            </a:pPr>
            <a:r>
              <a:rPr lang="en-US" sz="2277" spc="31">
                <a:solidFill>
                  <a:srgbClr val="FFFFFF"/>
                </a:solidFill>
                <a:latin typeface="Lato"/>
                <a:ea typeface="Lato"/>
                <a:cs typeface="Lato"/>
                <a:sym typeface="Lato"/>
              </a:rPr>
              <a:t>Sebelum Tuning</a:t>
            </a:r>
          </a:p>
        </p:txBody>
      </p:sp>
      <p:sp>
        <p:nvSpPr>
          <p:cNvPr name="TextBox 14" id="14"/>
          <p:cNvSpPr txBox="true"/>
          <p:nvPr/>
        </p:nvSpPr>
        <p:spPr>
          <a:xfrm rot="0">
            <a:off x="11703974" y="7120186"/>
            <a:ext cx="2726008" cy="389814"/>
          </a:xfrm>
          <a:prstGeom prst="rect">
            <a:avLst/>
          </a:prstGeom>
        </p:spPr>
        <p:txBody>
          <a:bodyPr anchor="t" rtlCol="false" tIns="0" lIns="0" bIns="0" rIns="0">
            <a:spAutoFit/>
          </a:bodyPr>
          <a:lstStyle/>
          <a:p>
            <a:pPr algn="ctr">
              <a:lnSpc>
                <a:spcPts val="3188"/>
              </a:lnSpc>
            </a:pPr>
            <a:r>
              <a:rPr lang="en-US" sz="2277" spc="31">
                <a:solidFill>
                  <a:srgbClr val="FFFFFF"/>
                </a:solidFill>
                <a:latin typeface="Lato"/>
                <a:ea typeface="Lato"/>
                <a:cs typeface="Lato"/>
                <a:sym typeface="Lato"/>
              </a:rPr>
              <a:t>Sesudah Tuning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022828"/>
          </a:xfrm>
          <a:custGeom>
            <a:avLst/>
            <a:gdLst/>
            <a:ahLst/>
            <a:cxnLst/>
            <a:rect r="r" b="b" t="t" l="l"/>
            <a:pathLst>
              <a:path h="3022828" w="18288000">
                <a:moveTo>
                  <a:pt x="0" y="0"/>
                </a:moveTo>
                <a:lnTo>
                  <a:pt x="18288000" y="0"/>
                </a:lnTo>
                <a:lnTo>
                  <a:pt x="18288000" y="3022828"/>
                </a:lnTo>
                <a:lnTo>
                  <a:pt x="0" y="3022828"/>
                </a:lnTo>
                <a:lnTo>
                  <a:pt x="0" y="0"/>
                </a:lnTo>
                <a:close/>
              </a:path>
            </a:pathLst>
          </a:custGeom>
          <a:blipFill>
            <a:blip r:embed="rId2"/>
            <a:stretch>
              <a:fillRect l="0" t="-150449" r="0" b="-150482"/>
            </a:stretch>
          </a:blipFill>
        </p:spPr>
      </p:sp>
      <p:sp>
        <p:nvSpPr>
          <p:cNvPr name="Freeform 3" id="3"/>
          <p:cNvSpPr/>
          <p:nvPr/>
        </p:nvSpPr>
        <p:spPr>
          <a:xfrm flipH="false" flipV="false" rot="0">
            <a:off x="-565317" y="2220630"/>
            <a:ext cx="20382496" cy="802198"/>
          </a:xfrm>
          <a:custGeom>
            <a:avLst/>
            <a:gdLst/>
            <a:ahLst/>
            <a:cxnLst/>
            <a:rect r="r" b="b" t="t" l="l"/>
            <a:pathLst>
              <a:path h="802198" w="20382496">
                <a:moveTo>
                  <a:pt x="0" y="0"/>
                </a:moveTo>
                <a:lnTo>
                  <a:pt x="20382496" y="0"/>
                </a:lnTo>
                <a:lnTo>
                  <a:pt x="20382496" y="802198"/>
                </a:lnTo>
                <a:lnTo>
                  <a:pt x="0" y="80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3299053"/>
            <a:ext cx="10868696" cy="6480460"/>
          </a:xfrm>
          <a:custGeom>
            <a:avLst/>
            <a:gdLst/>
            <a:ahLst/>
            <a:cxnLst/>
            <a:rect r="r" b="b" t="t" l="l"/>
            <a:pathLst>
              <a:path h="6480460" w="10868696">
                <a:moveTo>
                  <a:pt x="0" y="0"/>
                </a:moveTo>
                <a:lnTo>
                  <a:pt x="10868696" y="0"/>
                </a:lnTo>
                <a:lnTo>
                  <a:pt x="10868696" y="6480460"/>
                </a:lnTo>
                <a:lnTo>
                  <a:pt x="0" y="6480460"/>
                </a:lnTo>
                <a:lnTo>
                  <a:pt x="0" y="0"/>
                </a:lnTo>
                <a:close/>
              </a:path>
            </a:pathLst>
          </a:custGeom>
          <a:blipFill>
            <a:blip r:embed="rId5"/>
            <a:stretch>
              <a:fillRect l="0" t="0" r="0" b="0"/>
            </a:stretch>
          </a:blipFill>
        </p:spPr>
      </p:sp>
      <p:sp>
        <p:nvSpPr>
          <p:cNvPr name="TextBox 5" id="5"/>
          <p:cNvSpPr txBox="true"/>
          <p:nvPr/>
        </p:nvSpPr>
        <p:spPr>
          <a:xfrm rot="0">
            <a:off x="4856643" y="342900"/>
            <a:ext cx="7955787" cy="1028700"/>
          </a:xfrm>
          <a:prstGeom prst="rect">
            <a:avLst/>
          </a:prstGeom>
        </p:spPr>
        <p:txBody>
          <a:bodyPr anchor="t" rtlCol="false" tIns="0" lIns="0" bIns="0" rIns="0">
            <a:spAutoFit/>
          </a:bodyPr>
          <a:lstStyle/>
          <a:p>
            <a:pPr algn="ctr">
              <a:lnSpc>
                <a:spcPts val="8400"/>
              </a:lnSpc>
            </a:pPr>
            <a:r>
              <a:rPr lang="en-US" sz="6000" b="true">
                <a:solidFill>
                  <a:srgbClr val="FFD230"/>
                </a:solidFill>
                <a:latin typeface="Oswald Bold"/>
                <a:ea typeface="Oswald Bold"/>
                <a:cs typeface="Oswald Bold"/>
                <a:sym typeface="Oswald Bold"/>
              </a:rPr>
              <a:t>FEATURE IMPORTANCE</a:t>
            </a:r>
          </a:p>
        </p:txBody>
      </p:sp>
      <p:sp>
        <p:nvSpPr>
          <p:cNvPr name="TextBox 6" id="6"/>
          <p:cNvSpPr txBox="true"/>
          <p:nvPr/>
        </p:nvSpPr>
        <p:spPr>
          <a:xfrm rot="0">
            <a:off x="1229747" y="1724069"/>
            <a:ext cx="15828505" cy="730250"/>
          </a:xfrm>
          <a:prstGeom prst="rect">
            <a:avLst/>
          </a:prstGeom>
        </p:spPr>
        <p:txBody>
          <a:bodyPr anchor="t" rtlCol="false" tIns="0" lIns="0" bIns="0" rIns="0">
            <a:spAutoFit/>
          </a:bodyPr>
          <a:lstStyle/>
          <a:p>
            <a:pPr algn="ctr">
              <a:lnSpc>
                <a:spcPts val="2799"/>
              </a:lnSpc>
            </a:pPr>
            <a:r>
              <a:rPr lang="en-US" sz="1999" b="true">
                <a:solidFill>
                  <a:srgbClr val="FCFFFE"/>
                </a:solidFill>
                <a:latin typeface="Lato Bold"/>
                <a:ea typeface="Lato Bold"/>
                <a:cs typeface="Lato Bold"/>
                <a:sym typeface="Lato Bold"/>
              </a:rPr>
              <a:t>Dilakukan untuk melakukan seleksi terhadap fitur-fitur yang memang penting atau berpengaruh terhadap target variabel</a:t>
            </a:r>
          </a:p>
          <a:p>
            <a:pPr algn="ctr">
              <a:lnSpc>
                <a:spcPts val="2799"/>
              </a:lnSpc>
            </a:pPr>
          </a:p>
        </p:txBody>
      </p:sp>
      <p:sp>
        <p:nvSpPr>
          <p:cNvPr name="TextBox 7" id="7"/>
          <p:cNvSpPr txBox="true"/>
          <p:nvPr/>
        </p:nvSpPr>
        <p:spPr>
          <a:xfrm rot="0">
            <a:off x="12602466" y="4386507"/>
            <a:ext cx="4455786" cy="4664278"/>
          </a:xfrm>
          <a:prstGeom prst="rect">
            <a:avLst/>
          </a:prstGeom>
        </p:spPr>
        <p:txBody>
          <a:bodyPr anchor="t" rtlCol="false" tIns="0" lIns="0" bIns="0" rIns="0">
            <a:spAutoFit/>
          </a:bodyPr>
          <a:lstStyle/>
          <a:p>
            <a:pPr algn="l">
              <a:lnSpc>
                <a:spcPts val="4154"/>
              </a:lnSpc>
            </a:pPr>
            <a:r>
              <a:rPr lang="en-US" b="true" sz="2967" spc="40">
                <a:solidFill>
                  <a:srgbClr val="FFD230"/>
                </a:solidFill>
                <a:latin typeface="Lato Bold"/>
                <a:ea typeface="Lato Bold"/>
                <a:cs typeface="Lato Bold"/>
                <a:sym typeface="Lato Bold"/>
              </a:rPr>
              <a:t>Berdasarkan barplot disamping, terlihat bahwa feature 'Year' ,'Engine_size' dan juga Milage merupakan feature dengan pengaruh paling tinggi dari harga penjualan mobil bekas di Saudi Arabia.</a:t>
            </a:r>
          </a:p>
        </p:txBody>
      </p:sp>
      <p:sp>
        <p:nvSpPr>
          <p:cNvPr name="TextBox 8" id="8"/>
          <p:cNvSpPr txBox="true"/>
          <p:nvPr/>
        </p:nvSpPr>
        <p:spPr>
          <a:xfrm rot="0">
            <a:off x="12602466" y="3569678"/>
            <a:ext cx="2259218" cy="654539"/>
          </a:xfrm>
          <a:prstGeom prst="rect">
            <a:avLst/>
          </a:prstGeom>
        </p:spPr>
        <p:txBody>
          <a:bodyPr anchor="t" rtlCol="false" tIns="0" lIns="0" bIns="0" rIns="0">
            <a:spAutoFit/>
          </a:bodyPr>
          <a:lstStyle/>
          <a:p>
            <a:pPr algn="l">
              <a:lnSpc>
                <a:spcPts val="5401"/>
              </a:lnSpc>
            </a:pPr>
            <a:r>
              <a:rPr lang="en-US" sz="3858" b="true">
                <a:solidFill>
                  <a:srgbClr val="FFFFFF"/>
                </a:solidFill>
                <a:latin typeface="Oswald Bold"/>
                <a:ea typeface="Oswald Bold"/>
                <a:cs typeface="Oswald Bold"/>
                <a:sym typeface="Oswald Bold"/>
              </a:rPr>
              <a:t>INSIGHT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956663"/>
          </a:xfrm>
          <a:custGeom>
            <a:avLst/>
            <a:gdLst/>
            <a:ahLst/>
            <a:cxnLst/>
            <a:rect r="r" b="b" t="t" l="l"/>
            <a:pathLst>
              <a:path h="1956663" w="18288000">
                <a:moveTo>
                  <a:pt x="0" y="0"/>
                </a:moveTo>
                <a:lnTo>
                  <a:pt x="18288000" y="0"/>
                </a:lnTo>
                <a:lnTo>
                  <a:pt x="18288000" y="1956663"/>
                </a:lnTo>
                <a:lnTo>
                  <a:pt x="0" y="1956663"/>
                </a:lnTo>
                <a:lnTo>
                  <a:pt x="0" y="0"/>
                </a:lnTo>
                <a:close/>
              </a:path>
            </a:pathLst>
          </a:custGeom>
          <a:blipFill>
            <a:blip r:embed="rId2"/>
            <a:stretch>
              <a:fillRect l="0" t="-259681" r="0" b="-259713"/>
            </a:stretch>
          </a:blipFill>
        </p:spPr>
      </p:sp>
      <p:sp>
        <p:nvSpPr>
          <p:cNvPr name="TextBox 3" id="3"/>
          <p:cNvSpPr txBox="true"/>
          <p:nvPr/>
        </p:nvSpPr>
        <p:spPr>
          <a:xfrm rot="0">
            <a:off x="4900524" y="322151"/>
            <a:ext cx="7955787" cy="1028700"/>
          </a:xfrm>
          <a:prstGeom prst="rect">
            <a:avLst/>
          </a:prstGeom>
        </p:spPr>
        <p:txBody>
          <a:bodyPr anchor="t" rtlCol="false" tIns="0" lIns="0" bIns="0" rIns="0">
            <a:spAutoFit/>
          </a:bodyPr>
          <a:lstStyle/>
          <a:p>
            <a:pPr algn="ctr">
              <a:lnSpc>
                <a:spcPts val="8400"/>
              </a:lnSpc>
            </a:pPr>
            <a:r>
              <a:rPr lang="en-US" sz="6000" b="true">
                <a:solidFill>
                  <a:srgbClr val="FFD230"/>
                </a:solidFill>
                <a:latin typeface="Oswald Bold"/>
                <a:ea typeface="Oswald Bold"/>
                <a:cs typeface="Oswald Bold"/>
                <a:sym typeface="Oswald Bold"/>
              </a:rPr>
              <a:t>KESIMPULAN</a:t>
            </a:r>
          </a:p>
        </p:txBody>
      </p:sp>
      <p:sp>
        <p:nvSpPr>
          <p:cNvPr name="TextBox 4" id="4"/>
          <p:cNvSpPr txBox="true"/>
          <p:nvPr/>
        </p:nvSpPr>
        <p:spPr>
          <a:xfrm rot="0">
            <a:off x="930167" y="3361755"/>
            <a:ext cx="16427670" cy="4657598"/>
          </a:xfrm>
          <a:prstGeom prst="rect">
            <a:avLst/>
          </a:prstGeom>
        </p:spPr>
        <p:txBody>
          <a:bodyPr anchor="t" rtlCol="false" tIns="0" lIns="0" bIns="0" rIns="0">
            <a:spAutoFit/>
          </a:bodyPr>
          <a:lstStyle/>
          <a:p>
            <a:pPr algn="just" marL="600989" indent="-200330" lvl="2">
              <a:lnSpc>
                <a:spcPts val="3680"/>
              </a:lnSpc>
              <a:buFont typeface="Arial"/>
              <a:buChar char="⚬"/>
            </a:pPr>
            <a:r>
              <a:rPr lang="en-US" b="true" sz="2628" spc="34">
                <a:solidFill>
                  <a:srgbClr val="FCFFFE"/>
                </a:solidFill>
                <a:latin typeface="Lato Bold"/>
                <a:ea typeface="Lato Bold"/>
                <a:cs typeface="Lato Bold"/>
                <a:sym typeface="Lato Bold"/>
              </a:rPr>
              <a:t>Model Gradient Boosting Regressor dengan pemilihan fitur otomatis menunjukkan performa yang cukup baik dalam memprediksi harga mobil. Setelah melalui tahap preprocessing data dan hyperparameter tuning, model ini menggunakan fitur-fitur yang paling signifikan seperti tahun pembuatan, ukuran mesin, dan jarak tempuh untuk memaksimalkan akurasi prediksi. Meskipun terjadi sedikit penurunan performa setelah tuning dengan nilai R-Square sebesar 0.3367, model ini tetap mampu memberikan wawasan penting tentang faktor-faktor utama yang memengaruhi harga kendaraan. Dengan peningkatan lebih lanjut dalam penanganan outlier dan tuning parameter yang lebih tepat, model ini diharapkan dapat membantu perusahaan dalam meningkatkan keakuratan prediksi harga dan mengoptimalkan strategi harga kendaraan di pasar.</a:t>
            </a:r>
          </a:p>
          <a:p>
            <a:pPr algn="just">
              <a:lnSpc>
                <a:spcPts val="3680"/>
              </a:lnSpc>
            </a:pPr>
          </a:p>
        </p:txBody>
      </p:sp>
      <p:sp>
        <p:nvSpPr>
          <p:cNvPr name="Freeform 5" id="5"/>
          <p:cNvSpPr/>
          <p:nvPr/>
        </p:nvSpPr>
        <p:spPr>
          <a:xfrm flipH="false" flipV="false" rot="0">
            <a:off x="-1047246" y="1555564"/>
            <a:ext cx="20382496" cy="802198"/>
          </a:xfrm>
          <a:custGeom>
            <a:avLst/>
            <a:gdLst/>
            <a:ahLst/>
            <a:cxnLst/>
            <a:rect r="r" b="b" t="t" l="l"/>
            <a:pathLst>
              <a:path h="802198" w="20382496">
                <a:moveTo>
                  <a:pt x="0" y="0"/>
                </a:moveTo>
                <a:lnTo>
                  <a:pt x="20382496" y="0"/>
                </a:lnTo>
                <a:lnTo>
                  <a:pt x="20382496" y="802198"/>
                </a:lnTo>
                <a:lnTo>
                  <a:pt x="0" y="80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61044" y="3418905"/>
            <a:ext cx="735312" cy="735312"/>
          </a:xfrm>
          <a:custGeom>
            <a:avLst/>
            <a:gdLst/>
            <a:ahLst/>
            <a:cxnLst/>
            <a:rect r="r" b="b" t="t" l="l"/>
            <a:pathLst>
              <a:path h="735312" w="735312">
                <a:moveTo>
                  <a:pt x="0" y="0"/>
                </a:moveTo>
                <a:lnTo>
                  <a:pt x="735312" y="0"/>
                </a:lnTo>
                <a:lnTo>
                  <a:pt x="735312" y="735312"/>
                </a:lnTo>
                <a:lnTo>
                  <a:pt x="0" y="735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06747" y="3508694"/>
            <a:ext cx="443906" cy="508110"/>
          </a:xfrm>
          <a:prstGeom prst="rect">
            <a:avLst/>
          </a:prstGeom>
        </p:spPr>
        <p:txBody>
          <a:bodyPr anchor="t" rtlCol="false" tIns="0" lIns="0" bIns="0" rIns="0">
            <a:spAutoFit/>
          </a:bodyPr>
          <a:lstStyle/>
          <a:p>
            <a:pPr algn="ctr">
              <a:lnSpc>
                <a:spcPts val="3943"/>
              </a:lnSpc>
            </a:pPr>
            <a:r>
              <a:rPr lang="en-US" sz="2816" b="true">
                <a:solidFill>
                  <a:srgbClr val="06444A"/>
                </a:solidFill>
                <a:latin typeface="Oswald Bold"/>
                <a:ea typeface="Oswald Bold"/>
                <a:cs typeface="Oswald Bold"/>
                <a:sym typeface="Oswald Bold"/>
              </a:rPr>
              <a:t>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511720" y="0"/>
            <a:ext cx="7328757" cy="10287000"/>
          </a:xfrm>
          <a:custGeom>
            <a:avLst/>
            <a:gdLst/>
            <a:ahLst/>
            <a:cxnLst/>
            <a:rect r="r" b="b" t="t" l="l"/>
            <a:pathLst>
              <a:path h="10287000" w="7328757">
                <a:moveTo>
                  <a:pt x="0" y="0"/>
                </a:moveTo>
                <a:lnTo>
                  <a:pt x="7328757" y="0"/>
                </a:lnTo>
                <a:lnTo>
                  <a:pt x="7328757" y="10287000"/>
                </a:lnTo>
                <a:lnTo>
                  <a:pt x="0" y="10287000"/>
                </a:lnTo>
                <a:lnTo>
                  <a:pt x="0" y="0"/>
                </a:lnTo>
                <a:close/>
              </a:path>
            </a:pathLst>
          </a:custGeom>
          <a:blipFill>
            <a:blip r:embed="rId3"/>
            <a:stretch>
              <a:fillRect l="-55338" t="0" r="-55338" b="-61"/>
            </a:stretch>
          </a:blipFill>
        </p:spPr>
      </p:sp>
      <p:sp>
        <p:nvSpPr>
          <p:cNvPr name="Freeform 3" id="3"/>
          <p:cNvSpPr/>
          <p:nvPr/>
        </p:nvSpPr>
        <p:spPr>
          <a:xfrm flipH="false" flipV="false" rot="0">
            <a:off x="-584135" y="1991994"/>
            <a:ext cx="7220200" cy="1064645"/>
          </a:xfrm>
          <a:custGeom>
            <a:avLst/>
            <a:gdLst/>
            <a:ahLst/>
            <a:cxnLst/>
            <a:rect r="r" b="b" t="t" l="l"/>
            <a:pathLst>
              <a:path h="1064645" w="7220200">
                <a:moveTo>
                  <a:pt x="0" y="0"/>
                </a:moveTo>
                <a:lnTo>
                  <a:pt x="7220200" y="0"/>
                </a:lnTo>
                <a:lnTo>
                  <a:pt x="7220200" y="1064645"/>
                </a:lnTo>
                <a:lnTo>
                  <a:pt x="0" y="1064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9050" y="1028700"/>
            <a:ext cx="6337015" cy="963294"/>
          </a:xfrm>
          <a:prstGeom prst="rect">
            <a:avLst/>
          </a:prstGeom>
        </p:spPr>
        <p:txBody>
          <a:bodyPr anchor="t" rtlCol="false" tIns="0" lIns="0" bIns="0" rIns="0">
            <a:spAutoFit/>
          </a:bodyPr>
          <a:lstStyle/>
          <a:p>
            <a:pPr algn="l">
              <a:lnSpc>
                <a:spcPts val="7280"/>
              </a:lnSpc>
            </a:pPr>
            <a:r>
              <a:rPr lang="en-US" sz="5200" b="true">
                <a:solidFill>
                  <a:srgbClr val="FFD230"/>
                </a:solidFill>
                <a:latin typeface="Oswald Bold"/>
                <a:ea typeface="Oswald Bold"/>
                <a:cs typeface="Oswald Bold"/>
                <a:sym typeface="Oswald Bold"/>
              </a:rPr>
              <a:t>REKOMENDASI</a:t>
            </a:r>
          </a:p>
        </p:txBody>
      </p:sp>
      <p:sp>
        <p:nvSpPr>
          <p:cNvPr name="TextBox 5" id="5"/>
          <p:cNvSpPr txBox="true"/>
          <p:nvPr/>
        </p:nvSpPr>
        <p:spPr>
          <a:xfrm rot="0">
            <a:off x="299049" y="2348030"/>
            <a:ext cx="4789223" cy="533400"/>
          </a:xfrm>
          <a:prstGeom prst="rect">
            <a:avLst/>
          </a:prstGeom>
        </p:spPr>
        <p:txBody>
          <a:bodyPr anchor="t" rtlCol="false" tIns="0" lIns="0" bIns="0" rIns="0">
            <a:spAutoFit/>
          </a:bodyPr>
          <a:lstStyle/>
          <a:p>
            <a:pPr algn="just">
              <a:lnSpc>
                <a:spcPts val="4200"/>
              </a:lnSpc>
            </a:pPr>
            <a:r>
              <a:rPr lang="en-US" sz="3500" b="true">
                <a:solidFill>
                  <a:srgbClr val="06444A"/>
                </a:solidFill>
                <a:latin typeface="Oswald Bold"/>
                <a:ea typeface="Oswald Bold"/>
                <a:cs typeface="Oswald Bold"/>
                <a:sym typeface="Oswald Bold"/>
              </a:rPr>
              <a:t>REKOMENDASI BISNIS</a:t>
            </a:r>
          </a:p>
        </p:txBody>
      </p:sp>
      <p:sp>
        <p:nvSpPr>
          <p:cNvPr name="TextBox 6" id="6"/>
          <p:cNvSpPr txBox="true"/>
          <p:nvPr/>
        </p:nvSpPr>
        <p:spPr>
          <a:xfrm rot="0">
            <a:off x="0" y="3466214"/>
            <a:ext cx="10985179" cy="5015866"/>
          </a:xfrm>
          <a:prstGeom prst="rect">
            <a:avLst/>
          </a:prstGeom>
        </p:spPr>
        <p:txBody>
          <a:bodyPr anchor="t" rtlCol="false" tIns="0" lIns="0" bIns="0" rIns="0">
            <a:spAutoFit/>
          </a:bodyPr>
          <a:lstStyle/>
          <a:p>
            <a:pPr algn="just" marL="548412" indent="-182804" lvl="2">
              <a:lnSpc>
                <a:spcPts val="3358"/>
              </a:lnSpc>
              <a:buFont typeface="Arial"/>
              <a:buChar char="⚬"/>
            </a:pPr>
            <a:r>
              <a:rPr lang="en-US" b="true" sz="2399" spc="31">
                <a:solidFill>
                  <a:srgbClr val="FCFFFE"/>
                </a:solidFill>
                <a:latin typeface="Lato Bold"/>
                <a:ea typeface="Lato Bold"/>
                <a:cs typeface="Lato Bold"/>
                <a:sym typeface="Lato Bold"/>
              </a:rPr>
              <a:t>Optimisasi Harga: Gunakan informasi dari model untuk menetapkan harga yang lebih kompetitif dengan mempertimbangkan tahun pembuatan, ukuran mesin, dan jarak tempuh.</a:t>
            </a:r>
          </a:p>
          <a:p>
            <a:pPr algn="just">
              <a:lnSpc>
                <a:spcPts val="3358"/>
              </a:lnSpc>
            </a:pPr>
          </a:p>
          <a:p>
            <a:pPr algn="just" marL="548412" indent="-182804" lvl="2">
              <a:lnSpc>
                <a:spcPts val="3358"/>
              </a:lnSpc>
              <a:buFont typeface="Arial"/>
              <a:buChar char="⚬"/>
            </a:pPr>
            <a:r>
              <a:rPr lang="en-US" b="true" sz="2399" spc="31">
                <a:solidFill>
                  <a:srgbClr val="FCFFFE"/>
                </a:solidFill>
                <a:latin typeface="Lato Bold"/>
                <a:ea typeface="Lato Bold"/>
                <a:cs typeface="Lato Bold"/>
                <a:sym typeface="Lato Bold"/>
              </a:rPr>
              <a:t>Strategi Pemasaran: Fokus pada fitur utama seperti kendaraan dengan jarak tempuh rendah dan mesin bertenaga untuk menarik segmen pelanggan premium.</a:t>
            </a:r>
          </a:p>
          <a:p>
            <a:pPr algn="just">
              <a:lnSpc>
                <a:spcPts val="3358"/>
              </a:lnSpc>
            </a:pPr>
          </a:p>
          <a:p>
            <a:pPr algn="just" marL="548412" indent="-182804" lvl="2">
              <a:lnSpc>
                <a:spcPts val="3358"/>
              </a:lnSpc>
              <a:buFont typeface="Arial"/>
              <a:buChar char="⚬"/>
            </a:pPr>
            <a:r>
              <a:rPr lang="en-US" b="true" sz="2399" spc="31">
                <a:solidFill>
                  <a:srgbClr val="FCFFFE"/>
                </a:solidFill>
                <a:latin typeface="Lato Bold"/>
                <a:ea typeface="Lato Bold"/>
                <a:cs typeface="Lato Bold"/>
                <a:sym typeface="Lato Bold"/>
              </a:rPr>
              <a:t>Pemanfaatan Prediksi: Marketplace dapat menggunakan prediksi model untuk memastikan harga yang kompetitif dan adil, meningkatkan kepercayaan pembeli, serta mengoptimalkan transaksi.</a:t>
            </a:r>
          </a:p>
          <a:p>
            <a:pPr algn="just">
              <a:lnSpc>
                <a:spcPts val="3358"/>
              </a:lnSpc>
            </a:pPr>
          </a:p>
        </p:txBody>
      </p:sp>
      <p:sp>
        <p:nvSpPr>
          <p:cNvPr name="Freeform 7" id="7"/>
          <p:cNvSpPr/>
          <p:nvPr/>
        </p:nvSpPr>
        <p:spPr>
          <a:xfrm flipH="true" flipV="false" rot="-10800000">
            <a:off x="0" y="6172200"/>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6">
              <a:extLst>
                <a:ext uri="{96DAC541-7B7A-43D3-8B79-37D633B846F1}">
                  <asvg:svgBlip xmlns:asvg="http://schemas.microsoft.com/office/drawing/2016/SVG/main" r:embed="rId7"/>
                </a:ext>
              </a:extLst>
            </a:blip>
            <a:stretch>
              <a:fillRect l="-84" t="0" r="-84"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604"/>
            <a:ext cx="18288000" cy="10586710"/>
            <a:chOff x="0" y="0"/>
            <a:chExt cx="24384000" cy="14115613"/>
          </a:xfrm>
        </p:grpSpPr>
        <p:sp>
          <p:nvSpPr>
            <p:cNvPr name="Freeform 3" id="3"/>
            <p:cNvSpPr/>
            <p:nvPr/>
          </p:nvSpPr>
          <p:spPr>
            <a:xfrm flipH="false" flipV="false" rot="0">
              <a:off x="0" y="0"/>
              <a:ext cx="24384000" cy="14115613"/>
            </a:xfrm>
            <a:custGeom>
              <a:avLst/>
              <a:gdLst/>
              <a:ahLst/>
              <a:cxnLst/>
              <a:rect r="r" b="b" t="t" l="l"/>
              <a:pathLst>
                <a:path h="14115613" w="24384000">
                  <a:moveTo>
                    <a:pt x="0" y="0"/>
                  </a:moveTo>
                  <a:lnTo>
                    <a:pt x="24384000" y="0"/>
                  </a:lnTo>
                  <a:lnTo>
                    <a:pt x="24384000" y="14115613"/>
                  </a:lnTo>
                  <a:lnTo>
                    <a:pt x="0" y="14115613"/>
                  </a:lnTo>
                  <a:lnTo>
                    <a:pt x="0" y="0"/>
                  </a:lnTo>
                  <a:close/>
                </a:path>
              </a:pathLst>
            </a:custGeom>
            <a:blipFill>
              <a:blip r:embed="rId2"/>
              <a:stretch>
                <a:fillRect l="0" t="-5937" r="0" b="-5937"/>
              </a:stretch>
            </a:blipFill>
          </p:spPr>
        </p:sp>
      </p:grpSp>
      <p:sp>
        <p:nvSpPr>
          <p:cNvPr name="Freeform 4" id="4"/>
          <p:cNvSpPr/>
          <p:nvPr/>
        </p:nvSpPr>
        <p:spPr>
          <a:xfrm flipH="true" flipV="true" rot="0">
            <a:off x="14536575" y="6463306"/>
            <a:ext cx="3943350" cy="4114800"/>
          </a:xfrm>
          <a:custGeom>
            <a:avLst/>
            <a:gdLst/>
            <a:ahLst/>
            <a:cxnLst/>
            <a:rect r="r" b="b" t="t" l="l"/>
            <a:pathLst>
              <a:path h="4114800" w="3943350">
                <a:moveTo>
                  <a:pt x="3943350" y="4114800"/>
                </a:moveTo>
                <a:lnTo>
                  <a:pt x="0" y="4114800"/>
                </a:lnTo>
                <a:lnTo>
                  <a:pt x="0" y="0"/>
                </a:lnTo>
                <a:lnTo>
                  <a:pt x="3943350" y="0"/>
                </a:lnTo>
                <a:lnTo>
                  <a:pt x="3943350" y="4114800"/>
                </a:lnTo>
                <a:close/>
              </a:path>
            </a:pathLst>
          </a:custGeom>
          <a:blipFill>
            <a:blip r:embed="rId3">
              <a:extLst>
                <a:ext uri="{96DAC541-7B7A-43D3-8B79-37D633B846F1}">
                  <asvg:svgBlip xmlns:asvg="http://schemas.microsoft.com/office/drawing/2016/SVG/main" r:embed="rId4"/>
                </a:ext>
              </a:extLst>
            </a:blip>
            <a:stretch>
              <a:fillRect l="0" t="-115" r="0" b="-115"/>
            </a:stretch>
          </a:blipFill>
        </p:spPr>
      </p:sp>
      <p:sp>
        <p:nvSpPr>
          <p:cNvPr name="Freeform 5" id="5"/>
          <p:cNvSpPr/>
          <p:nvPr/>
        </p:nvSpPr>
        <p:spPr>
          <a:xfrm flipH="false" flipV="false" rot="0">
            <a:off x="-191925" y="-114333"/>
            <a:ext cx="3943350" cy="4114800"/>
          </a:xfrm>
          <a:custGeom>
            <a:avLst/>
            <a:gdLst/>
            <a:ahLst/>
            <a:cxnLst/>
            <a:rect r="r" b="b" t="t" l="l"/>
            <a:pathLst>
              <a:path h="4114800" w="3943350">
                <a:moveTo>
                  <a:pt x="0" y="0"/>
                </a:moveTo>
                <a:lnTo>
                  <a:pt x="3943350" y="0"/>
                </a:lnTo>
                <a:lnTo>
                  <a:pt x="394335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115" r="0" b="-115"/>
            </a:stretch>
          </a:blipFill>
        </p:spPr>
      </p:sp>
      <p:sp>
        <p:nvSpPr>
          <p:cNvPr name="TextBox 6" id="6"/>
          <p:cNvSpPr txBox="true"/>
          <p:nvPr/>
        </p:nvSpPr>
        <p:spPr>
          <a:xfrm rot="0">
            <a:off x="7107302" y="738603"/>
            <a:ext cx="4073397" cy="1028700"/>
          </a:xfrm>
          <a:prstGeom prst="rect">
            <a:avLst/>
          </a:prstGeom>
        </p:spPr>
        <p:txBody>
          <a:bodyPr anchor="t" rtlCol="false" tIns="0" lIns="0" bIns="0" rIns="0">
            <a:spAutoFit/>
          </a:bodyPr>
          <a:lstStyle/>
          <a:p>
            <a:pPr algn="ctr">
              <a:lnSpc>
                <a:spcPts val="8400"/>
              </a:lnSpc>
            </a:pPr>
            <a:r>
              <a:rPr lang="en-US" sz="6000" b="true">
                <a:solidFill>
                  <a:srgbClr val="E2B808"/>
                </a:solidFill>
                <a:latin typeface="Oswald Bold"/>
                <a:ea typeface="Oswald Bold"/>
                <a:cs typeface="Oswald Bold"/>
                <a:sym typeface="Oswald Bold"/>
              </a:rPr>
              <a:t>Outline</a:t>
            </a:r>
          </a:p>
        </p:txBody>
      </p:sp>
      <p:sp>
        <p:nvSpPr>
          <p:cNvPr name="Freeform 7" id="7"/>
          <p:cNvSpPr/>
          <p:nvPr/>
        </p:nvSpPr>
        <p:spPr>
          <a:xfrm flipH="false" flipV="false" rot="0">
            <a:off x="3484385" y="2853154"/>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5">
              <a:extLst>
                <a:ext uri="{96DAC541-7B7A-43D3-8B79-37D633B846F1}">
                  <asvg:svgBlip xmlns:asvg="http://schemas.microsoft.com/office/drawing/2016/SVG/main" r:embed="rId6"/>
                </a:ext>
              </a:extLst>
            </a:blip>
            <a:stretch>
              <a:fillRect l="0" t="-1157" r="0" b="0"/>
            </a:stretch>
          </a:blipFill>
        </p:spPr>
      </p:sp>
      <p:sp>
        <p:nvSpPr>
          <p:cNvPr name="TextBox 8" id="8"/>
          <p:cNvSpPr txBox="true"/>
          <p:nvPr/>
        </p:nvSpPr>
        <p:spPr>
          <a:xfrm rot="0">
            <a:off x="4894443" y="3002771"/>
            <a:ext cx="3412053" cy="698475"/>
          </a:xfrm>
          <a:prstGeom prst="rect">
            <a:avLst/>
          </a:prstGeom>
        </p:spPr>
        <p:txBody>
          <a:bodyPr anchor="t" rtlCol="false" tIns="0" lIns="0" bIns="0" rIns="0">
            <a:spAutoFit/>
          </a:bodyPr>
          <a:lstStyle/>
          <a:p>
            <a:pPr algn="l">
              <a:lnSpc>
                <a:spcPts val="2749"/>
              </a:lnSpc>
            </a:pPr>
            <a:r>
              <a:rPr lang="en-US" b="true" sz="2499" spc="34">
                <a:solidFill>
                  <a:srgbClr val="000000"/>
                </a:solidFill>
                <a:latin typeface="Lato Bold"/>
                <a:ea typeface="Lato Bold"/>
                <a:cs typeface="Lato Bold"/>
                <a:sym typeface="Lato Bold"/>
              </a:rPr>
              <a:t>Bussiness Problem Undestanding</a:t>
            </a:r>
          </a:p>
        </p:txBody>
      </p:sp>
      <p:sp>
        <p:nvSpPr>
          <p:cNvPr name="Freeform 9" id="9"/>
          <p:cNvSpPr/>
          <p:nvPr/>
        </p:nvSpPr>
        <p:spPr>
          <a:xfrm flipH="false" flipV="false" rot="0">
            <a:off x="9456046" y="3860387"/>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5">
              <a:extLst>
                <a:ext uri="{96DAC541-7B7A-43D3-8B79-37D633B846F1}">
                  <asvg:svgBlip xmlns:asvg="http://schemas.microsoft.com/office/drawing/2016/SVG/main" r:embed="rId6"/>
                </a:ext>
              </a:extLst>
            </a:blip>
            <a:stretch>
              <a:fillRect l="0" t="-578" r="0" b="-578"/>
            </a:stretch>
          </a:blipFill>
        </p:spPr>
      </p:sp>
      <p:sp>
        <p:nvSpPr>
          <p:cNvPr name="TextBox 10" id="10"/>
          <p:cNvSpPr txBox="true"/>
          <p:nvPr/>
        </p:nvSpPr>
        <p:spPr>
          <a:xfrm rot="0">
            <a:off x="10823092" y="4209085"/>
            <a:ext cx="3532996" cy="336550"/>
          </a:xfrm>
          <a:prstGeom prst="rect">
            <a:avLst/>
          </a:prstGeom>
        </p:spPr>
        <p:txBody>
          <a:bodyPr anchor="t" rtlCol="false" tIns="0" lIns="0" bIns="0" rIns="0">
            <a:spAutoFit/>
          </a:bodyPr>
          <a:lstStyle/>
          <a:p>
            <a:pPr algn="l">
              <a:lnSpc>
                <a:spcPts val="2749"/>
              </a:lnSpc>
            </a:pPr>
            <a:r>
              <a:rPr lang="en-US" b="true" sz="2499" spc="34">
                <a:solidFill>
                  <a:srgbClr val="000000"/>
                </a:solidFill>
                <a:latin typeface="Lato Bold"/>
                <a:ea typeface="Lato Bold"/>
                <a:cs typeface="Lato Bold"/>
                <a:sym typeface="Lato Bold"/>
              </a:rPr>
              <a:t>Data Understanding</a:t>
            </a:r>
          </a:p>
        </p:txBody>
      </p:sp>
      <p:sp>
        <p:nvSpPr>
          <p:cNvPr name="Freeform 11" id="11"/>
          <p:cNvSpPr/>
          <p:nvPr/>
        </p:nvSpPr>
        <p:spPr>
          <a:xfrm flipH="false" flipV="false" rot="0">
            <a:off x="3484385" y="5006389"/>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5">
              <a:extLst>
                <a:ext uri="{96DAC541-7B7A-43D3-8B79-37D633B846F1}">
                  <asvg:svgBlip xmlns:asvg="http://schemas.microsoft.com/office/drawing/2016/SVG/main" r:embed="rId6"/>
                </a:ext>
              </a:extLst>
            </a:blip>
            <a:stretch>
              <a:fillRect l="0" t="-578" r="0" b="-578"/>
            </a:stretch>
          </a:blipFill>
        </p:spPr>
      </p:sp>
      <p:sp>
        <p:nvSpPr>
          <p:cNvPr name="TextBox 12" id="12"/>
          <p:cNvSpPr txBox="true"/>
          <p:nvPr/>
        </p:nvSpPr>
        <p:spPr>
          <a:xfrm rot="0">
            <a:off x="4894443" y="5134617"/>
            <a:ext cx="3412053" cy="737217"/>
          </a:xfrm>
          <a:prstGeom prst="rect">
            <a:avLst/>
          </a:prstGeom>
        </p:spPr>
        <p:txBody>
          <a:bodyPr anchor="t" rtlCol="false" tIns="0" lIns="0" bIns="0" rIns="0">
            <a:spAutoFit/>
          </a:bodyPr>
          <a:lstStyle/>
          <a:p>
            <a:pPr algn="l">
              <a:lnSpc>
                <a:spcPts val="2938"/>
              </a:lnSpc>
            </a:pPr>
            <a:r>
              <a:rPr lang="en-US" b="true" sz="2099" spc="28">
                <a:solidFill>
                  <a:srgbClr val="000000"/>
                </a:solidFill>
                <a:latin typeface="Lato Bold"/>
                <a:ea typeface="Lato Bold"/>
                <a:cs typeface="Lato Bold"/>
                <a:sym typeface="Lato Bold"/>
              </a:rPr>
              <a:t>Data Cleaning &amp; </a:t>
            </a:r>
            <a:r>
              <a:rPr lang="en-US" b="true" sz="2099" spc="28">
                <a:solidFill>
                  <a:srgbClr val="000000"/>
                </a:solidFill>
                <a:latin typeface="Lato Bold"/>
                <a:ea typeface="Lato Bold"/>
                <a:cs typeface="Lato Bold"/>
                <a:sym typeface="Lato Bold"/>
              </a:rPr>
              <a:t>Data Preprocessing</a:t>
            </a:r>
          </a:p>
        </p:txBody>
      </p:sp>
      <p:sp>
        <p:nvSpPr>
          <p:cNvPr name="Freeform 13" id="13"/>
          <p:cNvSpPr/>
          <p:nvPr/>
        </p:nvSpPr>
        <p:spPr>
          <a:xfrm flipH="false" flipV="false" rot="0">
            <a:off x="9456046" y="6139864"/>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7">
              <a:extLst>
                <a:ext uri="{96DAC541-7B7A-43D3-8B79-37D633B846F1}">
                  <asvg:svgBlip xmlns:asvg="http://schemas.microsoft.com/office/drawing/2016/SVG/main" r:embed="rId8"/>
                </a:ext>
              </a:extLst>
            </a:blip>
            <a:stretch>
              <a:fillRect l="0" t="-578" r="0" b="-578"/>
            </a:stretch>
          </a:blipFill>
        </p:spPr>
      </p:sp>
      <p:sp>
        <p:nvSpPr>
          <p:cNvPr name="TextBox 14" id="14"/>
          <p:cNvSpPr txBox="true"/>
          <p:nvPr/>
        </p:nvSpPr>
        <p:spPr>
          <a:xfrm rot="0">
            <a:off x="10889279" y="6387106"/>
            <a:ext cx="3152973" cy="469900"/>
          </a:xfrm>
          <a:prstGeom prst="rect">
            <a:avLst/>
          </a:prstGeom>
        </p:spPr>
        <p:txBody>
          <a:bodyPr anchor="t" rtlCol="false" tIns="0" lIns="0" bIns="0" rIns="0">
            <a:spAutoFit/>
          </a:bodyPr>
          <a:lstStyle/>
          <a:p>
            <a:pPr algn="l">
              <a:lnSpc>
                <a:spcPts val="3499"/>
              </a:lnSpc>
            </a:pPr>
            <a:r>
              <a:rPr lang="en-US" b="true" sz="2499" spc="34">
                <a:solidFill>
                  <a:srgbClr val="000000"/>
                </a:solidFill>
                <a:latin typeface="Lato Bold"/>
                <a:ea typeface="Lato Bold"/>
                <a:cs typeface="Lato Bold"/>
                <a:sym typeface="Lato Bold"/>
              </a:rPr>
              <a:t>Modelling</a:t>
            </a:r>
          </a:p>
        </p:txBody>
      </p:sp>
      <p:sp>
        <p:nvSpPr>
          <p:cNvPr name="Freeform 15" id="15"/>
          <p:cNvSpPr/>
          <p:nvPr/>
        </p:nvSpPr>
        <p:spPr>
          <a:xfrm flipH="false" flipV="false" rot="0">
            <a:off x="3484385" y="7289973"/>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5">
              <a:extLst>
                <a:ext uri="{96DAC541-7B7A-43D3-8B79-37D633B846F1}">
                  <asvg:svgBlip xmlns:asvg="http://schemas.microsoft.com/office/drawing/2016/SVG/main" r:embed="rId6"/>
                </a:ext>
              </a:extLst>
            </a:blip>
            <a:stretch>
              <a:fillRect l="0" t="-578" r="0" b="-578"/>
            </a:stretch>
          </a:blipFill>
        </p:spPr>
      </p:sp>
      <p:sp>
        <p:nvSpPr>
          <p:cNvPr name="TextBox 16" id="16"/>
          <p:cNvSpPr txBox="true"/>
          <p:nvPr/>
        </p:nvSpPr>
        <p:spPr>
          <a:xfrm rot="0">
            <a:off x="4894443" y="7540333"/>
            <a:ext cx="2680533" cy="469900"/>
          </a:xfrm>
          <a:prstGeom prst="rect">
            <a:avLst/>
          </a:prstGeom>
        </p:spPr>
        <p:txBody>
          <a:bodyPr anchor="t" rtlCol="false" tIns="0" lIns="0" bIns="0" rIns="0">
            <a:spAutoFit/>
          </a:bodyPr>
          <a:lstStyle/>
          <a:p>
            <a:pPr algn="l">
              <a:lnSpc>
                <a:spcPts val="3499"/>
              </a:lnSpc>
            </a:pPr>
            <a:r>
              <a:rPr lang="en-US" b="true" sz="2499" spc="34">
                <a:solidFill>
                  <a:srgbClr val="000000"/>
                </a:solidFill>
                <a:latin typeface="Lato Bold"/>
                <a:ea typeface="Lato Bold"/>
                <a:cs typeface="Lato Bold"/>
                <a:sym typeface="Lato Bold"/>
              </a:rPr>
              <a:t>Conclusion</a:t>
            </a:r>
          </a:p>
        </p:txBody>
      </p:sp>
      <p:sp>
        <p:nvSpPr>
          <p:cNvPr name="Freeform 17" id="17"/>
          <p:cNvSpPr/>
          <p:nvPr/>
        </p:nvSpPr>
        <p:spPr>
          <a:xfrm flipH="false" flipV="false" rot="0">
            <a:off x="9456046" y="8268632"/>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7">
              <a:extLst>
                <a:ext uri="{96DAC541-7B7A-43D3-8B79-37D633B846F1}">
                  <asvg:svgBlip xmlns:asvg="http://schemas.microsoft.com/office/drawing/2016/SVG/main" r:embed="rId8"/>
                </a:ext>
              </a:extLst>
            </a:blip>
            <a:stretch>
              <a:fillRect l="0" t="-578" r="0" b="-578"/>
            </a:stretch>
          </a:blipFill>
        </p:spPr>
      </p:sp>
      <p:sp>
        <p:nvSpPr>
          <p:cNvPr name="TextBox 18" id="18"/>
          <p:cNvSpPr txBox="true"/>
          <p:nvPr/>
        </p:nvSpPr>
        <p:spPr>
          <a:xfrm rot="0">
            <a:off x="10797839" y="8509356"/>
            <a:ext cx="3564453" cy="469900"/>
          </a:xfrm>
          <a:prstGeom prst="rect">
            <a:avLst/>
          </a:prstGeom>
        </p:spPr>
        <p:txBody>
          <a:bodyPr anchor="t" rtlCol="false" tIns="0" lIns="0" bIns="0" rIns="0">
            <a:spAutoFit/>
          </a:bodyPr>
          <a:lstStyle/>
          <a:p>
            <a:pPr algn="l">
              <a:lnSpc>
                <a:spcPts val="3499"/>
              </a:lnSpc>
            </a:pPr>
            <a:r>
              <a:rPr lang="en-US" b="true" sz="2499" spc="34">
                <a:solidFill>
                  <a:srgbClr val="000000"/>
                </a:solidFill>
                <a:latin typeface="Lato Bold"/>
                <a:ea typeface="Lato Bold"/>
                <a:cs typeface="Lato Bold"/>
                <a:sym typeface="Lato Bold"/>
              </a:rPr>
              <a:t>Recommendation</a:t>
            </a:r>
          </a:p>
        </p:txBody>
      </p:sp>
      <p:sp>
        <p:nvSpPr>
          <p:cNvPr name="TextBox 19" id="19"/>
          <p:cNvSpPr txBox="true"/>
          <p:nvPr/>
        </p:nvSpPr>
        <p:spPr>
          <a:xfrm rot="0">
            <a:off x="3700866" y="2999308"/>
            <a:ext cx="595058" cy="638725"/>
          </a:xfrm>
          <a:prstGeom prst="rect">
            <a:avLst/>
          </a:prstGeom>
        </p:spPr>
        <p:txBody>
          <a:bodyPr anchor="t" rtlCol="false" tIns="0" lIns="0" bIns="0" rIns="0">
            <a:spAutoFit/>
          </a:bodyPr>
          <a:lstStyle/>
          <a:p>
            <a:pPr algn="ctr">
              <a:lnSpc>
                <a:spcPts val="4694"/>
              </a:lnSpc>
            </a:pPr>
            <a:r>
              <a:rPr lang="en-US" sz="3353">
                <a:solidFill>
                  <a:srgbClr val="06444A"/>
                </a:solidFill>
                <a:latin typeface="Gagalin"/>
                <a:ea typeface="Gagalin"/>
                <a:cs typeface="Gagalin"/>
                <a:sym typeface="Gagalin"/>
              </a:rPr>
              <a:t>1</a:t>
            </a:r>
          </a:p>
        </p:txBody>
      </p:sp>
      <p:sp>
        <p:nvSpPr>
          <p:cNvPr name="TextBox 20" id="20"/>
          <p:cNvSpPr txBox="true"/>
          <p:nvPr/>
        </p:nvSpPr>
        <p:spPr>
          <a:xfrm rot="0">
            <a:off x="9656071" y="4015135"/>
            <a:ext cx="595058" cy="638725"/>
          </a:xfrm>
          <a:prstGeom prst="rect">
            <a:avLst/>
          </a:prstGeom>
        </p:spPr>
        <p:txBody>
          <a:bodyPr anchor="t" rtlCol="false" tIns="0" lIns="0" bIns="0" rIns="0">
            <a:spAutoFit/>
          </a:bodyPr>
          <a:lstStyle/>
          <a:p>
            <a:pPr algn="ctr">
              <a:lnSpc>
                <a:spcPts val="4694"/>
              </a:lnSpc>
            </a:pPr>
            <a:r>
              <a:rPr lang="en-US" sz="3353">
                <a:solidFill>
                  <a:srgbClr val="06444A"/>
                </a:solidFill>
                <a:latin typeface="Gagalin"/>
                <a:ea typeface="Gagalin"/>
                <a:cs typeface="Gagalin"/>
                <a:sym typeface="Gagalin"/>
              </a:rPr>
              <a:t>2</a:t>
            </a:r>
          </a:p>
        </p:txBody>
      </p:sp>
      <p:sp>
        <p:nvSpPr>
          <p:cNvPr name="TextBox 21" id="21"/>
          <p:cNvSpPr txBox="true"/>
          <p:nvPr/>
        </p:nvSpPr>
        <p:spPr>
          <a:xfrm rot="0">
            <a:off x="3700866" y="5174338"/>
            <a:ext cx="595058" cy="638725"/>
          </a:xfrm>
          <a:prstGeom prst="rect">
            <a:avLst/>
          </a:prstGeom>
        </p:spPr>
        <p:txBody>
          <a:bodyPr anchor="t" rtlCol="false" tIns="0" lIns="0" bIns="0" rIns="0">
            <a:spAutoFit/>
          </a:bodyPr>
          <a:lstStyle/>
          <a:p>
            <a:pPr algn="ctr">
              <a:lnSpc>
                <a:spcPts val="4694"/>
              </a:lnSpc>
            </a:pPr>
            <a:r>
              <a:rPr lang="en-US" sz="3353">
                <a:solidFill>
                  <a:srgbClr val="06444A"/>
                </a:solidFill>
                <a:latin typeface="Gagalin"/>
                <a:ea typeface="Gagalin"/>
                <a:cs typeface="Gagalin"/>
                <a:sym typeface="Gagalin"/>
              </a:rPr>
              <a:t>3</a:t>
            </a:r>
          </a:p>
        </p:txBody>
      </p:sp>
      <p:sp>
        <p:nvSpPr>
          <p:cNvPr name="TextBox 22" id="22"/>
          <p:cNvSpPr txBox="true"/>
          <p:nvPr/>
        </p:nvSpPr>
        <p:spPr>
          <a:xfrm rot="0">
            <a:off x="3700866" y="7446396"/>
            <a:ext cx="595058" cy="638725"/>
          </a:xfrm>
          <a:prstGeom prst="rect">
            <a:avLst/>
          </a:prstGeom>
        </p:spPr>
        <p:txBody>
          <a:bodyPr anchor="t" rtlCol="false" tIns="0" lIns="0" bIns="0" rIns="0">
            <a:spAutoFit/>
          </a:bodyPr>
          <a:lstStyle/>
          <a:p>
            <a:pPr algn="ctr">
              <a:lnSpc>
                <a:spcPts val="4694"/>
              </a:lnSpc>
            </a:pPr>
            <a:r>
              <a:rPr lang="en-US" sz="3353">
                <a:solidFill>
                  <a:srgbClr val="06444A"/>
                </a:solidFill>
                <a:latin typeface="Gagalin"/>
                <a:ea typeface="Gagalin"/>
                <a:cs typeface="Gagalin"/>
                <a:sym typeface="Gagalin"/>
              </a:rPr>
              <a:t>5</a:t>
            </a:r>
          </a:p>
        </p:txBody>
      </p:sp>
      <p:sp>
        <p:nvSpPr>
          <p:cNvPr name="TextBox 23" id="23"/>
          <p:cNvSpPr txBox="true"/>
          <p:nvPr/>
        </p:nvSpPr>
        <p:spPr>
          <a:xfrm rot="0">
            <a:off x="9656071" y="6310906"/>
            <a:ext cx="595058" cy="638725"/>
          </a:xfrm>
          <a:prstGeom prst="rect">
            <a:avLst/>
          </a:prstGeom>
        </p:spPr>
        <p:txBody>
          <a:bodyPr anchor="t" rtlCol="false" tIns="0" lIns="0" bIns="0" rIns="0">
            <a:spAutoFit/>
          </a:bodyPr>
          <a:lstStyle/>
          <a:p>
            <a:pPr algn="ctr">
              <a:lnSpc>
                <a:spcPts val="4694"/>
              </a:lnSpc>
            </a:pPr>
            <a:r>
              <a:rPr lang="en-US" sz="3353">
                <a:solidFill>
                  <a:srgbClr val="06444A"/>
                </a:solidFill>
                <a:latin typeface="Gagalin"/>
                <a:ea typeface="Gagalin"/>
                <a:cs typeface="Gagalin"/>
                <a:sym typeface="Gagalin"/>
              </a:rPr>
              <a:t>4</a:t>
            </a:r>
          </a:p>
        </p:txBody>
      </p:sp>
      <p:sp>
        <p:nvSpPr>
          <p:cNvPr name="TextBox 24" id="24"/>
          <p:cNvSpPr txBox="true"/>
          <p:nvPr/>
        </p:nvSpPr>
        <p:spPr>
          <a:xfrm rot="0">
            <a:off x="9665596" y="8424943"/>
            <a:ext cx="595058" cy="638725"/>
          </a:xfrm>
          <a:prstGeom prst="rect">
            <a:avLst/>
          </a:prstGeom>
        </p:spPr>
        <p:txBody>
          <a:bodyPr anchor="t" rtlCol="false" tIns="0" lIns="0" bIns="0" rIns="0">
            <a:spAutoFit/>
          </a:bodyPr>
          <a:lstStyle/>
          <a:p>
            <a:pPr algn="ctr">
              <a:lnSpc>
                <a:spcPts val="4694"/>
              </a:lnSpc>
            </a:pPr>
            <a:r>
              <a:rPr lang="en-US" sz="3353">
                <a:solidFill>
                  <a:srgbClr val="06444A"/>
                </a:solidFill>
                <a:latin typeface="Gagalin"/>
                <a:ea typeface="Gagalin"/>
                <a:cs typeface="Gagalin"/>
                <a:sym typeface="Gagalin"/>
              </a:rPr>
              <a:t>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39712" y="0"/>
            <a:ext cx="8994276" cy="10287000"/>
          </a:xfrm>
          <a:custGeom>
            <a:avLst/>
            <a:gdLst/>
            <a:ahLst/>
            <a:cxnLst/>
            <a:rect r="r" b="b" t="t" l="l"/>
            <a:pathLst>
              <a:path h="10287000" w="8994276">
                <a:moveTo>
                  <a:pt x="0" y="0"/>
                </a:moveTo>
                <a:lnTo>
                  <a:pt x="8994276" y="0"/>
                </a:lnTo>
                <a:lnTo>
                  <a:pt x="8994276" y="10287000"/>
                </a:lnTo>
                <a:lnTo>
                  <a:pt x="0" y="10287000"/>
                </a:lnTo>
                <a:lnTo>
                  <a:pt x="0" y="0"/>
                </a:lnTo>
                <a:close/>
              </a:path>
            </a:pathLst>
          </a:custGeom>
          <a:blipFill>
            <a:blip r:embed="rId3"/>
            <a:stretch>
              <a:fillRect l="-46736" t="0" r="-46771" b="0"/>
            </a:stretch>
          </a:blipFill>
        </p:spPr>
      </p:sp>
      <p:sp>
        <p:nvSpPr>
          <p:cNvPr name="Freeform 3" id="3"/>
          <p:cNvSpPr/>
          <p:nvPr/>
        </p:nvSpPr>
        <p:spPr>
          <a:xfrm flipH="false" flipV="false" rot="0">
            <a:off x="9952657" y="956867"/>
            <a:ext cx="8697659" cy="1064645"/>
          </a:xfrm>
          <a:custGeom>
            <a:avLst/>
            <a:gdLst/>
            <a:ahLst/>
            <a:cxnLst/>
            <a:rect r="r" b="b" t="t" l="l"/>
            <a:pathLst>
              <a:path h="1064645" w="8697659">
                <a:moveTo>
                  <a:pt x="0" y="0"/>
                </a:moveTo>
                <a:lnTo>
                  <a:pt x="8697659" y="0"/>
                </a:lnTo>
                <a:lnTo>
                  <a:pt x="8697659" y="1064645"/>
                </a:lnTo>
                <a:lnTo>
                  <a:pt x="0" y="1064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573352" y="1328193"/>
            <a:ext cx="7176373" cy="533400"/>
          </a:xfrm>
          <a:prstGeom prst="rect">
            <a:avLst/>
          </a:prstGeom>
        </p:spPr>
        <p:txBody>
          <a:bodyPr anchor="t" rtlCol="false" tIns="0" lIns="0" bIns="0" rIns="0">
            <a:spAutoFit/>
          </a:bodyPr>
          <a:lstStyle/>
          <a:p>
            <a:pPr algn="r">
              <a:lnSpc>
                <a:spcPts val="4200"/>
              </a:lnSpc>
            </a:pPr>
            <a:r>
              <a:rPr lang="en-US" sz="3500" b="true">
                <a:solidFill>
                  <a:srgbClr val="06444A"/>
                </a:solidFill>
                <a:latin typeface="Oswald Bold"/>
                <a:ea typeface="Oswald Bold"/>
                <a:cs typeface="Oswald Bold"/>
                <a:sym typeface="Oswald Bold"/>
              </a:rPr>
              <a:t>REKOMENDASI PENGEMBANGAN MODEL</a:t>
            </a:r>
          </a:p>
        </p:txBody>
      </p:sp>
      <p:sp>
        <p:nvSpPr>
          <p:cNvPr name="TextBox 5" id="5"/>
          <p:cNvSpPr txBox="true"/>
          <p:nvPr/>
        </p:nvSpPr>
        <p:spPr>
          <a:xfrm rot="0">
            <a:off x="6371930" y="2727325"/>
            <a:ext cx="11607109" cy="5241926"/>
          </a:xfrm>
          <a:prstGeom prst="rect">
            <a:avLst/>
          </a:prstGeom>
        </p:spPr>
        <p:txBody>
          <a:bodyPr anchor="t" rtlCol="false" tIns="0" lIns="0" bIns="0" rIns="0">
            <a:spAutoFit/>
          </a:bodyPr>
          <a:lstStyle/>
          <a:p>
            <a:pPr algn="just" marL="571271" indent="-190424" lvl="2">
              <a:lnSpc>
                <a:spcPts val="3498"/>
              </a:lnSpc>
              <a:buFont typeface="Arial"/>
              <a:buChar char="⚬"/>
            </a:pPr>
            <a:r>
              <a:rPr lang="en-US" b="true" sz="2499" spc="32">
                <a:solidFill>
                  <a:srgbClr val="FFFFFF"/>
                </a:solidFill>
                <a:latin typeface="Lato Bold"/>
                <a:ea typeface="Lato Bold"/>
                <a:cs typeface="Lato Bold"/>
                <a:sym typeface="Lato Bold"/>
              </a:rPr>
              <a:t>Penanganan Outlier: Disarankan membersihkan data lebih lanjut atau menerapkan metode penanganan outlier agar prediksi lebih akurat.</a:t>
            </a:r>
          </a:p>
          <a:p>
            <a:pPr algn="just">
              <a:lnSpc>
                <a:spcPts val="3498"/>
              </a:lnSpc>
            </a:pPr>
          </a:p>
          <a:p>
            <a:pPr algn="just" marL="571271" indent="-190424" lvl="2">
              <a:lnSpc>
                <a:spcPts val="3498"/>
              </a:lnSpc>
              <a:buFont typeface="Arial"/>
              <a:buChar char="⚬"/>
            </a:pPr>
            <a:r>
              <a:rPr lang="en-US" b="true" sz="2499" spc="32">
                <a:solidFill>
                  <a:srgbClr val="FFFFFF"/>
                </a:solidFill>
                <a:latin typeface="Lato Bold"/>
                <a:ea typeface="Lato Bold"/>
                <a:cs typeface="Lato Bold"/>
                <a:sym typeface="Lato Bold"/>
              </a:rPr>
              <a:t>Tuning Hyperparameter: Gunakan metode lain seperti GridSearchCV atau coba range parameter yang lebih luas untuk peningkatan model.</a:t>
            </a:r>
          </a:p>
          <a:p>
            <a:pPr algn="just">
              <a:lnSpc>
                <a:spcPts val="3498"/>
              </a:lnSpc>
            </a:pPr>
          </a:p>
          <a:p>
            <a:pPr algn="just" marL="571271" indent="-190424" lvl="2">
              <a:lnSpc>
                <a:spcPts val="3498"/>
              </a:lnSpc>
              <a:buFont typeface="Arial"/>
              <a:buChar char="⚬"/>
            </a:pPr>
            <a:r>
              <a:rPr lang="en-US" b="true" sz="2499" spc="32">
                <a:solidFill>
                  <a:srgbClr val="FFFFFF"/>
                </a:solidFill>
                <a:latin typeface="Lato Bold"/>
                <a:ea typeface="Lato Bold"/>
                <a:cs typeface="Lato Bold"/>
                <a:sym typeface="Lato Bold"/>
              </a:rPr>
              <a:t>Eksperimen Model Lain: Coba model alternatif seperti XGBoost atau Random Forest yang mungkin menghasilkan performa lebih baik.</a:t>
            </a:r>
          </a:p>
          <a:p>
            <a:pPr algn="just">
              <a:lnSpc>
                <a:spcPts val="3498"/>
              </a:lnSpc>
            </a:pPr>
          </a:p>
          <a:p>
            <a:pPr algn="just" marL="571271" indent="-190424" lvl="2">
              <a:lnSpc>
                <a:spcPts val="3498"/>
              </a:lnSpc>
              <a:buFont typeface="Arial"/>
              <a:buChar char="⚬"/>
            </a:pPr>
            <a:r>
              <a:rPr lang="en-US" b="true" sz="2499" spc="32">
                <a:solidFill>
                  <a:srgbClr val="FFFFFF"/>
                </a:solidFill>
                <a:latin typeface="Lato Bold"/>
                <a:ea typeface="Lato Bold"/>
                <a:cs typeface="Lato Bold"/>
                <a:sym typeface="Lato Bold"/>
              </a:rPr>
              <a:t>Feature Engineering: Tambahkan fitur baru seperti riwayat perbaikan atau status kepemilikan kendaraan untuk meningkatkan akurasi prediksi.</a:t>
            </a:r>
          </a:p>
          <a:p>
            <a:pPr algn="just">
              <a:lnSpc>
                <a:spcPts val="3498"/>
              </a:lnSpc>
            </a:pPr>
          </a:p>
        </p:txBody>
      </p:sp>
      <p:sp>
        <p:nvSpPr>
          <p:cNvPr name="Freeform 6" id="6"/>
          <p:cNvSpPr/>
          <p:nvPr/>
        </p:nvSpPr>
        <p:spPr>
          <a:xfrm flipH="true" flipV="false" rot="5400000">
            <a:off x="14491456" y="6358005"/>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6">
              <a:extLst>
                <a:ext uri="{96DAC541-7B7A-43D3-8B79-37D633B846F1}">
                  <asvg:svgBlip xmlns:asvg="http://schemas.microsoft.com/office/drawing/2016/SVG/main" r:embed="rId7"/>
                </a:ext>
              </a:extLst>
            </a:blip>
            <a:stretch>
              <a:fillRect l="-84" t="0" r="-84"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32488" y="-3630222"/>
            <a:ext cx="7886700" cy="8229600"/>
          </a:xfrm>
          <a:custGeom>
            <a:avLst/>
            <a:gdLst/>
            <a:ahLst/>
            <a:cxnLst/>
            <a:rect r="r" b="b" t="t" l="l"/>
            <a:pathLst>
              <a:path h="8229600" w="7886700">
                <a:moveTo>
                  <a:pt x="0" y="0"/>
                </a:moveTo>
                <a:lnTo>
                  <a:pt x="7886700" y="0"/>
                </a:lnTo>
                <a:lnTo>
                  <a:pt x="78867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9753242" y="-999598"/>
            <a:ext cx="9998555" cy="12194789"/>
          </a:xfrm>
          <a:custGeom>
            <a:avLst/>
            <a:gdLst/>
            <a:ahLst/>
            <a:cxnLst/>
            <a:rect r="r" b="b" t="t" l="l"/>
            <a:pathLst>
              <a:path h="12194789" w="9998555">
                <a:moveTo>
                  <a:pt x="0" y="0"/>
                </a:moveTo>
                <a:lnTo>
                  <a:pt x="9998555" y="0"/>
                </a:lnTo>
                <a:lnTo>
                  <a:pt x="9998555" y="12194789"/>
                </a:lnTo>
                <a:lnTo>
                  <a:pt x="0" y="12194789"/>
                </a:lnTo>
                <a:lnTo>
                  <a:pt x="0" y="0"/>
                </a:lnTo>
                <a:close/>
              </a:path>
            </a:pathLst>
          </a:custGeom>
          <a:blipFill>
            <a:blip r:embed="rId3"/>
            <a:stretch>
              <a:fillRect l="0" t="-4660" r="0" b="-4660"/>
            </a:stretch>
          </a:blipFill>
        </p:spPr>
      </p:sp>
      <p:sp>
        <p:nvSpPr>
          <p:cNvPr name="Freeform 4" id="4"/>
          <p:cNvSpPr/>
          <p:nvPr/>
        </p:nvSpPr>
        <p:spPr>
          <a:xfrm flipH="false" flipV="false" rot="5400000">
            <a:off x="5539343" y="2560736"/>
            <a:ext cx="11286598" cy="4077284"/>
          </a:xfrm>
          <a:custGeom>
            <a:avLst/>
            <a:gdLst/>
            <a:ahLst/>
            <a:cxnLst/>
            <a:rect r="r" b="b" t="t" l="l"/>
            <a:pathLst>
              <a:path h="4077284" w="11286598">
                <a:moveTo>
                  <a:pt x="0" y="0"/>
                </a:moveTo>
                <a:lnTo>
                  <a:pt x="11286598" y="0"/>
                </a:lnTo>
                <a:lnTo>
                  <a:pt x="11286598" y="4077284"/>
                </a:lnTo>
                <a:lnTo>
                  <a:pt x="0" y="4077284"/>
                </a:lnTo>
                <a:lnTo>
                  <a:pt x="0" y="0"/>
                </a:lnTo>
                <a:close/>
              </a:path>
            </a:pathLst>
          </a:custGeom>
          <a:blipFill>
            <a:blip r:embed="rId4">
              <a:extLst>
                <a:ext uri="{96DAC541-7B7A-43D3-8B79-37D633B846F1}">
                  <asvg:svgBlip xmlns:asvg="http://schemas.microsoft.com/office/drawing/2016/SVG/main" r:embed="rId5"/>
                </a:ext>
              </a:extLst>
            </a:blip>
            <a:stretch>
              <a:fillRect l="0" t="-65" r="0" b="-65"/>
            </a:stretch>
          </a:blipFill>
        </p:spPr>
      </p:sp>
      <p:grpSp>
        <p:nvGrpSpPr>
          <p:cNvPr name="Group 5" id="5"/>
          <p:cNvGrpSpPr/>
          <p:nvPr/>
        </p:nvGrpSpPr>
        <p:grpSpPr>
          <a:xfrm rot="0">
            <a:off x="962025" y="6805222"/>
            <a:ext cx="5813813" cy="52506"/>
            <a:chOff x="0" y="0"/>
            <a:chExt cx="7031152" cy="63500"/>
          </a:xfrm>
        </p:grpSpPr>
        <p:sp>
          <p:nvSpPr>
            <p:cNvPr name="Freeform 6" id="6"/>
            <p:cNvSpPr/>
            <p:nvPr/>
          </p:nvSpPr>
          <p:spPr>
            <a:xfrm flipH="false" flipV="false" rot="0">
              <a:off x="44450" y="0"/>
              <a:ext cx="6942201" cy="63500"/>
            </a:xfrm>
            <a:custGeom>
              <a:avLst/>
              <a:gdLst/>
              <a:ahLst/>
              <a:cxnLst/>
              <a:rect r="r" b="b" t="t" l="l"/>
              <a:pathLst>
                <a:path h="63500" w="6942201">
                  <a:moveTo>
                    <a:pt x="0" y="0"/>
                  </a:moveTo>
                  <a:lnTo>
                    <a:pt x="6942201" y="0"/>
                  </a:lnTo>
                  <a:lnTo>
                    <a:pt x="6942201" y="63500"/>
                  </a:lnTo>
                  <a:lnTo>
                    <a:pt x="0" y="63500"/>
                  </a:lnTo>
                  <a:close/>
                </a:path>
              </a:pathLst>
            </a:custGeom>
            <a:solidFill>
              <a:srgbClr val="FFFFFF"/>
            </a:solidFill>
          </p:spPr>
        </p:sp>
      </p:grpSp>
      <p:grpSp>
        <p:nvGrpSpPr>
          <p:cNvPr name="Group 7" id="7"/>
          <p:cNvGrpSpPr/>
          <p:nvPr/>
        </p:nvGrpSpPr>
        <p:grpSpPr>
          <a:xfrm rot="0">
            <a:off x="772036" y="-384873"/>
            <a:ext cx="5463353" cy="2069557"/>
            <a:chOff x="0" y="0"/>
            <a:chExt cx="7284471" cy="2759409"/>
          </a:xfrm>
        </p:grpSpPr>
        <p:sp>
          <p:nvSpPr>
            <p:cNvPr name="Freeform 8" id="8"/>
            <p:cNvSpPr/>
            <p:nvPr/>
          </p:nvSpPr>
          <p:spPr>
            <a:xfrm flipH="false" flipV="false" rot="0">
              <a:off x="0" y="0"/>
              <a:ext cx="7284466" cy="2759456"/>
            </a:xfrm>
            <a:custGeom>
              <a:avLst/>
              <a:gdLst/>
              <a:ahLst/>
              <a:cxnLst/>
              <a:rect r="r" b="b" t="t" l="l"/>
              <a:pathLst>
                <a:path h="2759456" w="7284466">
                  <a:moveTo>
                    <a:pt x="0" y="0"/>
                  </a:moveTo>
                  <a:lnTo>
                    <a:pt x="7284466" y="0"/>
                  </a:lnTo>
                  <a:lnTo>
                    <a:pt x="7284466" y="2759456"/>
                  </a:lnTo>
                  <a:lnTo>
                    <a:pt x="0" y="2759456"/>
                  </a:lnTo>
                  <a:lnTo>
                    <a:pt x="0" y="0"/>
                  </a:lnTo>
                  <a:close/>
                </a:path>
              </a:pathLst>
            </a:custGeom>
            <a:blipFill>
              <a:blip r:embed="rId6"/>
              <a:stretch>
                <a:fillRect l="0" t="-13174" r="0" b="-13172"/>
              </a:stretch>
            </a:blipFill>
          </p:spPr>
        </p:sp>
      </p:grpSp>
      <p:grpSp>
        <p:nvGrpSpPr>
          <p:cNvPr name="Group 9" id="9"/>
          <p:cNvGrpSpPr/>
          <p:nvPr/>
        </p:nvGrpSpPr>
        <p:grpSpPr>
          <a:xfrm rot="0">
            <a:off x="1296014" y="439848"/>
            <a:ext cx="4239775" cy="654286"/>
            <a:chOff x="0" y="0"/>
            <a:chExt cx="5653033" cy="872381"/>
          </a:xfrm>
        </p:grpSpPr>
        <p:sp>
          <p:nvSpPr>
            <p:cNvPr name="Freeform 10" id="10"/>
            <p:cNvSpPr/>
            <p:nvPr/>
          </p:nvSpPr>
          <p:spPr>
            <a:xfrm flipH="false" flipV="false" rot="0">
              <a:off x="0" y="0"/>
              <a:ext cx="5653024" cy="872363"/>
            </a:xfrm>
            <a:custGeom>
              <a:avLst/>
              <a:gdLst/>
              <a:ahLst/>
              <a:cxnLst/>
              <a:rect r="r" b="b" t="t" l="l"/>
              <a:pathLst>
                <a:path h="872363" w="5653024">
                  <a:moveTo>
                    <a:pt x="0" y="0"/>
                  </a:moveTo>
                  <a:lnTo>
                    <a:pt x="5653024" y="0"/>
                  </a:lnTo>
                  <a:lnTo>
                    <a:pt x="5653024" y="872363"/>
                  </a:lnTo>
                  <a:lnTo>
                    <a:pt x="0" y="872363"/>
                  </a:lnTo>
                  <a:lnTo>
                    <a:pt x="0" y="0"/>
                  </a:lnTo>
                  <a:close/>
                </a:path>
              </a:pathLst>
            </a:custGeom>
            <a:blipFill>
              <a:blip r:embed="rId7"/>
              <a:stretch>
                <a:fillRect l="0" t="-181" r="0" b="-183"/>
              </a:stretch>
            </a:blipFill>
          </p:spPr>
        </p:sp>
      </p:grpSp>
      <p:grpSp>
        <p:nvGrpSpPr>
          <p:cNvPr name="Group 11" id="11"/>
          <p:cNvGrpSpPr/>
          <p:nvPr/>
        </p:nvGrpSpPr>
        <p:grpSpPr>
          <a:xfrm rot="0">
            <a:off x="-1087920" y="8008495"/>
            <a:ext cx="8290499" cy="1136826"/>
            <a:chOff x="0" y="0"/>
            <a:chExt cx="11053999" cy="1515768"/>
          </a:xfrm>
        </p:grpSpPr>
        <p:sp>
          <p:nvSpPr>
            <p:cNvPr name="Freeform 12" id="12"/>
            <p:cNvSpPr/>
            <p:nvPr/>
          </p:nvSpPr>
          <p:spPr>
            <a:xfrm flipH="false" flipV="false" rot="0">
              <a:off x="0" y="0"/>
              <a:ext cx="11053953" cy="1515745"/>
            </a:xfrm>
            <a:custGeom>
              <a:avLst/>
              <a:gdLst/>
              <a:ahLst/>
              <a:cxnLst/>
              <a:rect r="r" b="b" t="t" l="l"/>
              <a:pathLst>
                <a:path h="1515745" w="11053953">
                  <a:moveTo>
                    <a:pt x="0" y="0"/>
                  </a:moveTo>
                  <a:lnTo>
                    <a:pt x="11053953" y="0"/>
                  </a:lnTo>
                  <a:lnTo>
                    <a:pt x="11053953" y="1515745"/>
                  </a:lnTo>
                  <a:lnTo>
                    <a:pt x="0" y="1515745"/>
                  </a:lnTo>
                  <a:lnTo>
                    <a:pt x="0" y="0"/>
                  </a:lnTo>
                  <a:close/>
                </a:path>
              </a:pathLst>
            </a:custGeom>
            <a:blipFill>
              <a:blip r:embed="rId8"/>
              <a:stretch>
                <a:fillRect l="0" t="-5207" r="0" b="-5208"/>
              </a:stretch>
            </a:blipFill>
          </p:spPr>
        </p:sp>
      </p:grpSp>
      <p:sp>
        <p:nvSpPr>
          <p:cNvPr name="TextBox 13" id="13"/>
          <p:cNvSpPr txBox="true"/>
          <p:nvPr/>
        </p:nvSpPr>
        <p:spPr>
          <a:xfrm rot="0">
            <a:off x="215640" y="8219378"/>
            <a:ext cx="6859438" cy="524586"/>
          </a:xfrm>
          <a:prstGeom prst="rect">
            <a:avLst/>
          </a:prstGeom>
        </p:spPr>
        <p:txBody>
          <a:bodyPr anchor="t" rtlCol="false" tIns="0" lIns="0" bIns="0" rIns="0">
            <a:spAutoFit/>
          </a:bodyPr>
          <a:lstStyle/>
          <a:p>
            <a:pPr algn="ctr">
              <a:lnSpc>
                <a:spcPts val="4162"/>
              </a:lnSpc>
            </a:pPr>
            <a:r>
              <a:rPr lang="en-US" sz="2973" b="true">
                <a:solidFill>
                  <a:srgbClr val="06444A"/>
                </a:solidFill>
                <a:latin typeface="Poppins Bold"/>
                <a:ea typeface="Poppins Bold"/>
                <a:cs typeface="Poppins Bold"/>
                <a:sym typeface="Poppins Bold"/>
              </a:rPr>
              <a:t>Zia Tabaruk JCDS - 2504</a:t>
            </a:r>
          </a:p>
        </p:txBody>
      </p:sp>
      <p:sp>
        <p:nvSpPr>
          <p:cNvPr name="TextBox 14" id="14"/>
          <p:cNvSpPr txBox="true"/>
          <p:nvPr/>
        </p:nvSpPr>
        <p:spPr>
          <a:xfrm rot="0">
            <a:off x="1028700" y="3489917"/>
            <a:ext cx="6156485" cy="1748625"/>
          </a:xfrm>
          <a:prstGeom prst="rect">
            <a:avLst/>
          </a:prstGeom>
        </p:spPr>
        <p:txBody>
          <a:bodyPr anchor="t" rtlCol="false" tIns="0" lIns="0" bIns="0" rIns="0">
            <a:spAutoFit/>
          </a:bodyPr>
          <a:lstStyle/>
          <a:p>
            <a:pPr algn="l">
              <a:lnSpc>
                <a:spcPts val="14395"/>
              </a:lnSpc>
            </a:pPr>
            <a:r>
              <a:rPr lang="en-US" sz="10282" b="true">
                <a:solidFill>
                  <a:srgbClr val="FFFFFF"/>
                </a:solidFill>
                <a:latin typeface="Oswald Bold"/>
                <a:ea typeface="Oswald Bold"/>
                <a:cs typeface="Oswald Bold"/>
                <a:sym typeface="Oswald Bold"/>
              </a:rPr>
              <a:t>TERIMA</a:t>
            </a:r>
          </a:p>
        </p:txBody>
      </p:sp>
      <p:sp>
        <p:nvSpPr>
          <p:cNvPr name="TextBox 15" id="15"/>
          <p:cNvSpPr txBox="true"/>
          <p:nvPr/>
        </p:nvSpPr>
        <p:spPr>
          <a:xfrm rot="0">
            <a:off x="3456729" y="4868961"/>
            <a:ext cx="5687271" cy="1748625"/>
          </a:xfrm>
          <a:prstGeom prst="rect">
            <a:avLst/>
          </a:prstGeom>
        </p:spPr>
        <p:txBody>
          <a:bodyPr anchor="t" rtlCol="false" tIns="0" lIns="0" bIns="0" rIns="0">
            <a:spAutoFit/>
          </a:bodyPr>
          <a:lstStyle/>
          <a:p>
            <a:pPr algn="l">
              <a:lnSpc>
                <a:spcPts val="14395"/>
              </a:lnSpc>
            </a:pPr>
            <a:r>
              <a:rPr lang="en-US" sz="10282" b="true">
                <a:solidFill>
                  <a:srgbClr val="FFD230"/>
                </a:solidFill>
                <a:latin typeface="Oswald Bold"/>
                <a:ea typeface="Oswald Bold"/>
                <a:cs typeface="Oswald Bold"/>
                <a:sym typeface="Oswald Bold"/>
              </a:rPr>
              <a:t>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257195"/>
          </a:xfrm>
          <a:custGeom>
            <a:avLst/>
            <a:gdLst/>
            <a:ahLst/>
            <a:cxnLst/>
            <a:rect r="r" b="b" t="t" l="l"/>
            <a:pathLst>
              <a:path h="6257195" w="18288000">
                <a:moveTo>
                  <a:pt x="0" y="0"/>
                </a:moveTo>
                <a:lnTo>
                  <a:pt x="18288000" y="0"/>
                </a:lnTo>
                <a:lnTo>
                  <a:pt x="18288000" y="6257195"/>
                </a:lnTo>
                <a:lnTo>
                  <a:pt x="0" y="6257195"/>
                </a:lnTo>
                <a:lnTo>
                  <a:pt x="0" y="0"/>
                </a:lnTo>
                <a:close/>
              </a:path>
            </a:pathLst>
          </a:custGeom>
          <a:blipFill>
            <a:blip r:embed="rId3"/>
            <a:stretch>
              <a:fillRect l="0" t="-37778" r="0" b="-57528"/>
            </a:stretch>
          </a:blipFill>
        </p:spPr>
      </p:sp>
      <p:sp>
        <p:nvSpPr>
          <p:cNvPr name="Freeform 3" id="3"/>
          <p:cNvSpPr/>
          <p:nvPr/>
        </p:nvSpPr>
        <p:spPr>
          <a:xfrm flipH="false" flipV="false" rot="0">
            <a:off x="-500341" y="6076369"/>
            <a:ext cx="19288682" cy="1352075"/>
          </a:xfrm>
          <a:custGeom>
            <a:avLst/>
            <a:gdLst/>
            <a:ahLst/>
            <a:cxnLst/>
            <a:rect r="r" b="b" t="t" l="l"/>
            <a:pathLst>
              <a:path h="1352075" w="19288682">
                <a:moveTo>
                  <a:pt x="0" y="0"/>
                </a:moveTo>
                <a:lnTo>
                  <a:pt x="19288682" y="0"/>
                </a:lnTo>
                <a:lnTo>
                  <a:pt x="19288682" y="1352075"/>
                </a:lnTo>
                <a:lnTo>
                  <a:pt x="0" y="13520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66451"/>
            <a:ext cx="6883770" cy="1261111"/>
          </a:xfrm>
          <a:prstGeom prst="rect">
            <a:avLst/>
          </a:prstGeom>
        </p:spPr>
        <p:txBody>
          <a:bodyPr anchor="t" rtlCol="false" tIns="0" lIns="0" bIns="0" rIns="0">
            <a:spAutoFit/>
          </a:bodyPr>
          <a:lstStyle/>
          <a:p>
            <a:pPr algn="l">
              <a:lnSpc>
                <a:spcPts val="4935"/>
              </a:lnSpc>
            </a:pPr>
            <a:r>
              <a:rPr lang="en-US" sz="4700" b="true">
                <a:solidFill>
                  <a:srgbClr val="FFD230"/>
                </a:solidFill>
                <a:latin typeface="Oswald Bold"/>
                <a:ea typeface="Oswald Bold"/>
                <a:cs typeface="Oswald Bold"/>
                <a:sym typeface="Oswald Bold"/>
              </a:rPr>
              <a:t>BUSSINESS PROBLEM UNDERSTANDING</a:t>
            </a:r>
          </a:p>
        </p:txBody>
      </p:sp>
      <p:sp>
        <p:nvSpPr>
          <p:cNvPr name="TextBox 5" id="5"/>
          <p:cNvSpPr txBox="true"/>
          <p:nvPr/>
        </p:nvSpPr>
        <p:spPr>
          <a:xfrm rot="0">
            <a:off x="1075082" y="7571105"/>
            <a:ext cx="7471866" cy="1553820"/>
          </a:xfrm>
          <a:prstGeom prst="rect">
            <a:avLst/>
          </a:prstGeom>
        </p:spPr>
        <p:txBody>
          <a:bodyPr anchor="t" rtlCol="false" tIns="0" lIns="0" bIns="0" rIns="0">
            <a:spAutoFit/>
          </a:bodyPr>
          <a:lstStyle/>
          <a:p>
            <a:pPr algn="just">
              <a:lnSpc>
                <a:spcPts val="3078"/>
              </a:lnSpc>
            </a:pPr>
            <a:r>
              <a:rPr lang="en-US" b="true" sz="2199" spc="30">
                <a:solidFill>
                  <a:srgbClr val="FFFFFF"/>
                </a:solidFill>
                <a:latin typeface="Lato Bold"/>
                <a:ea typeface="Lato Bold"/>
                <a:cs typeface="Lato Bold"/>
                <a:sym typeface="Lato Bold"/>
              </a:rPr>
              <a:t>Marketplace mobil bekas di Arab Saudi perlu menetapkan harga kompetitif dan adil bagi konsumen dan penjual. Dibutuhkan model prediksi akurat dari 5624 data untuk menentukan harga sesuai kondisi pasar.</a:t>
            </a:r>
          </a:p>
        </p:txBody>
      </p:sp>
      <p:sp>
        <p:nvSpPr>
          <p:cNvPr name="TextBox 6" id="6"/>
          <p:cNvSpPr txBox="true"/>
          <p:nvPr/>
        </p:nvSpPr>
        <p:spPr>
          <a:xfrm rot="0">
            <a:off x="1075082" y="6388828"/>
            <a:ext cx="5697153" cy="755650"/>
          </a:xfrm>
          <a:prstGeom prst="rect">
            <a:avLst/>
          </a:prstGeom>
        </p:spPr>
        <p:txBody>
          <a:bodyPr anchor="t" rtlCol="false" tIns="0" lIns="0" bIns="0" rIns="0">
            <a:spAutoFit/>
          </a:bodyPr>
          <a:lstStyle/>
          <a:p>
            <a:pPr algn="l">
              <a:lnSpc>
                <a:spcPts val="5598"/>
              </a:lnSpc>
            </a:pPr>
            <a:r>
              <a:rPr lang="en-US" sz="3999" b="true">
                <a:solidFill>
                  <a:srgbClr val="06444A"/>
                </a:solidFill>
                <a:latin typeface="Oswald Bold"/>
                <a:ea typeface="Oswald Bold"/>
                <a:cs typeface="Oswald Bold"/>
                <a:sym typeface="Oswald Bold"/>
              </a:rPr>
              <a:t>PROBLEM STATEMENT</a:t>
            </a:r>
          </a:p>
        </p:txBody>
      </p:sp>
      <p:sp>
        <p:nvSpPr>
          <p:cNvPr name="TextBox 7" id="7"/>
          <p:cNvSpPr txBox="true"/>
          <p:nvPr/>
        </p:nvSpPr>
        <p:spPr>
          <a:xfrm rot="0">
            <a:off x="9762884" y="6388828"/>
            <a:ext cx="2252771" cy="755650"/>
          </a:xfrm>
          <a:prstGeom prst="rect">
            <a:avLst/>
          </a:prstGeom>
        </p:spPr>
        <p:txBody>
          <a:bodyPr anchor="t" rtlCol="false" tIns="0" lIns="0" bIns="0" rIns="0">
            <a:spAutoFit/>
          </a:bodyPr>
          <a:lstStyle/>
          <a:p>
            <a:pPr algn="l">
              <a:lnSpc>
                <a:spcPts val="5598"/>
              </a:lnSpc>
            </a:pPr>
            <a:r>
              <a:rPr lang="en-US" sz="3999" b="true">
                <a:solidFill>
                  <a:srgbClr val="06444A"/>
                </a:solidFill>
                <a:latin typeface="Oswald Bold"/>
                <a:ea typeface="Oswald Bold"/>
                <a:cs typeface="Oswald Bold"/>
                <a:sym typeface="Oswald Bold"/>
              </a:rPr>
              <a:t>GOALS</a:t>
            </a:r>
          </a:p>
        </p:txBody>
      </p:sp>
      <p:sp>
        <p:nvSpPr>
          <p:cNvPr name="TextBox 8" id="8"/>
          <p:cNvSpPr txBox="true"/>
          <p:nvPr/>
        </p:nvSpPr>
        <p:spPr>
          <a:xfrm rot="0">
            <a:off x="9762884" y="7171055"/>
            <a:ext cx="7496416" cy="1944370"/>
          </a:xfrm>
          <a:prstGeom prst="rect">
            <a:avLst/>
          </a:prstGeom>
        </p:spPr>
        <p:txBody>
          <a:bodyPr anchor="t" rtlCol="false" tIns="0" lIns="0" bIns="0" rIns="0">
            <a:spAutoFit/>
          </a:bodyPr>
          <a:lstStyle/>
          <a:p>
            <a:pPr algn="just">
              <a:lnSpc>
                <a:spcPts val="3078"/>
              </a:lnSpc>
            </a:pPr>
          </a:p>
          <a:p>
            <a:pPr algn="just">
              <a:lnSpc>
                <a:spcPts val="3078"/>
              </a:lnSpc>
            </a:pPr>
            <a:r>
              <a:rPr lang="en-US" b="true" sz="2199" spc="30">
                <a:solidFill>
                  <a:srgbClr val="FFFFFF"/>
                </a:solidFill>
                <a:latin typeface="Lato Bold"/>
                <a:ea typeface="Lato Bold"/>
                <a:cs typeface="Lato Bold"/>
                <a:sym typeface="Lato Bold"/>
              </a:rPr>
              <a:t>Membantu marketplace menetapkan harga optimal berdasarkan jenis mobil, kondisi mesin, dan jarak tempuh. Prediksi yang akurat dapat meningkatkan transaksi, kepercayaan, serta pertumbuhan bisnis.</a:t>
            </a:r>
          </a:p>
        </p:txBody>
      </p:sp>
      <p:sp>
        <p:nvSpPr>
          <p:cNvPr name="TextBox 9" id="9"/>
          <p:cNvSpPr txBox="true"/>
          <p:nvPr/>
        </p:nvSpPr>
        <p:spPr>
          <a:xfrm rot="0">
            <a:off x="1075082" y="2570542"/>
            <a:ext cx="8228577" cy="2725395"/>
          </a:xfrm>
          <a:prstGeom prst="rect">
            <a:avLst/>
          </a:prstGeom>
        </p:spPr>
        <p:txBody>
          <a:bodyPr anchor="t" rtlCol="false" tIns="0" lIns="0" bIns="0" rIns="0">
            <a:spAutoFit/>
          </a:bodyPr>
          <a:lstStyle/>
          <a:p>
            <a:pPr algn="just">
              <a:lnSpc>
                <a:spcPts val="3078"/>
              </a:lnSpc>
            </a:pPr>
            <a:r>
              <a:rPr lang="en-US" b="true" sz="2199" spc="30">
                <a:solidFill>
                  <a:srgbClr val="FFFFFF"/>
                </a:solidFill>
                <a:latin typeface="Lato Bold"/>
                <a:ea typeface="Lato Bold"/>
                <a:cs typeface="Lato Bold"/>
                <a:sym typeface="Lato Bold"/>
              </a:rPr>
              <a:t>Pasar mobil bekas di Arab Saudi terus berkembang, didorong oleh harga bahan bakar yang rendah dan populasi 42% warga asing. Harga mobil bekas dipengaruhi oleh merek, jarak tempuh, kapasitas mesin, dan tahun produksi. Prediksi harga yang akurat penting untuk membantu marketplace menentukan harga jual-beli yang kompetitif bagi konsumen dan penjual di pasar yang dinamis ini.</a:t>
            </a:r>
          </a:p>
        </p:txBody>
      </p:sp>
      <p:sp>
        <p:nvSpPr>
          <p:cNvPr name="Freeform 10" id="10"/>
          <p:cNvSpPr/>
          <p:nvPr/>
        </p:nvSpPr>
        <p:spPr>
          <a:xfrm flipH="false" flipV="false" rot="0">
            <a:off x="10611864" y="1563668"/>
            <a:ext cx="7704711" cy="1352075"/>
          </a:xfrm>
          <a:custGeom>
            <a:avLst/>
            <a:gdLst/>
            <a:ahLst/>
            <a:cxnLst/>
            <a:rect r="r" b="b" t="t" l="l"/>
            <a:pathLst>
              <a:path h="1352075" w="7704711">
                <a:moveTo>
                  <a:pt x="0" y="0"/>
                </a:moveTo>
                <a:lnTo>
                  <a:pt x="7704711" y="0"/>
                </a:lnTo>
                <a:lnTo>
                  <a:pt x="7704711" y="1352076"/>
                </a:lnTo>
                <a:lnTo>
                  <a:pt x="0" y="13520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2294308" y="1862517"/>
            <a:ext cx="5697153" cy="755650"/>
          </a:xfrm>
          <a:prstGeom prst="rect">
            <a:avLst/>
          </a:prstGeom>
        </p:spPr>
        <p:txBody>
          <a:bodyPr anchor="t" rtlCol="false" tIns="0" lIns="0" bIns="0" rIns="0">
            <a:spAutoFit/>
          </a:bodyPr>
          <a:lstStyle/>
          <a:p>
            <a:pPr algn="r">
              <a:lnSpc>
                <a:spcPts val="5598"/>
              </a:lnSpc>
            </a:pPr>
            <a:r>
              <a:rPr lang="en-US" sz="3999" b="true">
                <a:solidFill>
                  <a:srgbClr val="06444A"/>
                </a:solidFill>
                <a:latin typeface="Oswald Bold"/>
                <a:ea typeface="Oswald Bold"/>
                <a:cs typeface="Oswald Bold"/>
                <a:sym typeface="Oswald Bold"/>
              </a:rPr>
              <a:t>ANALYTIC APPROACH</a:t>
            </a:r>
          </a:p>
        </p:txBody>
      </p:sp>
      <p:sp>
        <p:nvSpPr>
          <p:cNvPr name="TextBox 12" id="12"/>
          <p:cNvSpPr txBox="true"/>
          <p:nvPr/>
        </p:nvSpPr>
        <p:spPr>
          <a:xfrm rot="0">
            <a:off x="10611864" y="3217599"/>
            <a:ext cx="7379597" cy="1553845"/>
          </a:xfrm>
          <a:prstGeom prst="rect">
            <a:avLst/>
          </a:prstGeom>
        </p:spPr>
        <p:txBody>
          <a:bodyPr anchor="t" rtlCol="false" tIns="0" lIns="0" bIns="0" rIns="0">
            <a:spAutoFit/>
          </a:bodyPr>
          <a:lstStyle/>
          <a:p>
            <a:pPr algn="just">
              <a:lnSpc>
                <a:spcPts val="3080"/>
              </a:lnSpc>
            </a:pPr>
            <a:r>
              <a:rPr lang="en-US" b="true" sz="2200" spc="30">
                <a:solidFill>
                  <a:srgbClr val="FFD230"/>
                </a:solidFill>
                <a:latin typeface="Lato Bold"/>
                <a:ea typeface="Lato Bold"/>
                <a:cs typeface="Lato Bold"/>
                <a:sym typeface="Lato Bold"/>
              </a:rPr>
              <a:t>Analisis dilakukan untuk mengidentifikasi pola fitur penting seperti tipe mobil dan jarak tempuh. Model regresi dirancang untuk membantu menetapkan harga yang kompetitif dan menguntungkan bagi marketplace.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53321" y="5051363"/>
            <a:ext cx="19594641" cy="2546625"/>
          </a:xfrm>
          <a:custGeom>
            <a:avLst/>
            <a:gdLst/>
            <a:ahLst/>
            <a:cxnLst/>
            <a:rect r="r" b="b" t="t" l="l"/>
            <a:pathLst>
              <a:path h="2546625" w="19594641">
                <a:moveTo>
                  <a:pt x="0" y="0"/>
                </a:moveTo>
                <a:lnTo>
                  <a:pt x="19594641" y="0"/>
                </a:lnTo>
                <a:lnTo>
                  <a:pt x="19594641" y="2546625"/>
                </a:lnTo>
                <a:lnTo>
                  <a:pt x="0" y="2546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451791"/>
            <a:ext cx="3776634" cy="3775060"/>
            <a:chOff x="0" y="0"/>
            <a:chExt cx="5035512" cy="5033413"/>
          </a:xfrm>
        </p:grpSpPr>
        <p:sp>
          <p:nvSpPr>
            <p:cNvPr name="Freeform 4" id="4"/>
            <p:cNvSpPr/>
            <p:nvPr/>
          </p:nvSpPr>
          <p:spPr>
            <a:xfrm flipH="false" flipV="false" rot="0">
              <a:off x="0" y="0"/>
              <a:ext cx="5035550" cy="5033391"/>
            </a:xfrm>
            <a:custGeom>
              <a:avLst/>
              <a:gdLst/>
              <a:ahLst/>
              <a:cxnLst/>
              <a:rect r="r" b="b" t="t" l="l"/>
              <a:pathLst>
                <a:path h="5033391" w="5035550">
                  <a:moveTo>
                    <a:pt x="0" y="0"/>
                  </a:moveTo>
                  <a:lnTo>
                    <a:pt x="5035550" y="0"/>
                  </a:lnTo>
                  <a:lnTo>
                    <a:pt x="5035550" y="5033391"/>
                  </a:lnTo>
                  <a:lnTo>
                    <a:pt x="0" y="5033391"/>
                  </a:lnTo>
                  <a:lnTo>
                    <a:pt x="0" y="0"/>
                  </a:lnTo>
                  <a:close/>
                </a:path>
              </a:pathLst>
            </a:custGeom>
            <a:blipFill>
              <a:blip r:embed="rId4"/>
              <a:stretch>
                <a:fillRect l="0" t="-20" r="0" b="-21"/>
              </a:stretch>
            </a:blipFill>
          </p:spPr>
        </p:sp>
      </p:grpSp>
      <p:grpSp>
        <p:nvGrpSpPr>
          <p:cNvPr name="Group 5" id="5"/>
          <p:cNvGrpSpPr/>
          <p:nvPr/>
        </p:nvGrpSpPr>
        <p:grpSpPr>
          <a:xfrm rot="0">
            <a:off x="5167945" y="4523059"/>
            <a:ext cx="3776634" cy="3775060"/>
            <a:chOff x="0" y="0"/>
            <a:chExt cx="5035512" cy="5033413"/>
          </a:xfrm>
        </p:grpSpPr>
        <p:sp>
          <p:nvSpPr>
            <p:cNvPr name="Freeform 6" id="6"/>
            <p:cNvSpPr/>
            <p:nvPr/>
          </p:nvSpPr>
          <p:spPr>
            <a:xfrm flipH="false" flipV="true" rot="0">
              <a:off x="0" y="0"/>
              <a:ext cx="5035550" cy="5033391"/>
            </a:xfrm>
            <a:custGeom>
              <a:avLst/>
              <a:gdLst/>
              <a:ahLst/>
              <a:cxnLst/>
              <a:rect r="r" b="b" t="t" l="l"/>
              <a:pathLst>
                <a:path h="5033391" w="5035550">
                  <a:moveTo>
                    <a:pt x="0" y="5033391"/>
                  </a:moveTo>
                  <a:lnTo>
                    <a:pt x="5035550" y="5033391"/>
                  </a:lnTo>
                  <a:lnTo>
                    <a:pt x="5035550" y="0"/>
                  </a:lnTo>
                  <a:lnTo>
                    <a:pt x="0" y="0"/>
                  </a:lnTo>
                  <a:lnTo>
                    <a:pt x="0" y="5033391"/>
                  </a:lnTo>
                  <a:close/>
                </a:path>
              </a:pathLst>
            </a:custGeom>
            <a:blipFill>
              <a:blip r:embed="rId4"/>
              <a:stretch>
                <a:fillRect l="0" t="-20" r="0" b="-21"/>
              </a:stretch>
            </a:blipFill>
          </p:spPr>
        </p:sp>
      </p:grpSp>
      <p:grpSp>
        <p:nvGrpSpPr>
          <p:cNvPr name="Group 7" id="7"/>
          <p:cNvGrpSpPr/>
          <p:nvPr/>
        </p:nvGrpSpPr>
        <p:grpSpPr>
          <a:xfrm rot="0">
            <a:off x="9307190" y="4418848"/>
            <a:ext cx="3776634" cy="3775060"/>
            <a:chOff x="0" y="0"/>
            <a:chExt cx="5035512" cy="5033413"/>
          </a:xfrm>
        </p:grpSpPr>
        <p:sp>
          <p:nvSpPr>
            <p:cNvPr name="Freeform 8" id="8"/>
            <p:cNvSpPr/>
            <p:nvPr/>
          </p:nvSpPr>
          <p:spPr>
            <a:xfrm flipH="false" flipV="false" rot="0">
              <a:off x="0" y="0"/>
              <a:ext cx="5035550" cy="5033391"/>
            </a:xfrm>
            <a:custGeom>
              <a:avLst/>
              <a:gdLst/>
              <a:ahLst/>
              <a:cxnLst/>
              <a:rect r="r" b="b" t="t" l="l"/>
              <a:pathLst>
                <a:path h="5033391" w="5035550">
                  <a:moveTo>
                    <a:pt x="0" y="0"/>
                  </a:moveTo>
                  <a:lnTo>
                    <a:pt x="5035550" y="0"/>
                  </a:lnTo>
                  <a:lnTo>
                    <a:pt x="5035550" y="5033391"/>
                  </a:lnTo>
                  <a:lnTo>
                    <a:pt x="0" y="5033391"/>
                  </a:lnTo>
                  <a:lnTo>
                    <a:pt x="0" y="0"/>
                  </a:lnTo>
                  <a:close/>
                </a:path>
              </a:pathLst>
            </a:custGeom>
            <a:blipFill>
              <a:blip r:embed="rId4"/>
              <a:stretch>
                <a:fillRect l="0" t="-20" r="0" b="-21"/>
              </a:stretch>
            </a:blipFill>
          </p:spPr>
        </p:sp>
      </p:grpSp>
      <p:grpSp>
        <p:nvGrpSpPr>
          <p:cNvPr name="Group 9" id="9"/>
          <p:cNvGrpSpPr/>
          <p:nvPr/>
        </p:nvGrpSpPr>
        <p:grpSpPr>
          <a:xfrm rot="0">
            <a:off x="13531499" y="4418848"/>
            <a:ext cx="3776634" cy="3775060"/>
            <a:chOff x="0" y="0"/>
            <a:chExt cx="5035512" cy="5033413"/>
          </a:xfrm>
        </p:grpSpPr>
        <p:sp>
          <p:nvSpPr>
            <p:cNvPr name="Freeform 10" id="10"/>
            <p:cNvSpPr/>
            <p:nvPr/>
          </p:nvSpPr>
          <p:spPr>
            <a:xfrm flipH="false" flipV="true" rot="0">
              <a:off x="0" y="0"/>
              <a:ext cx="5035550" cy="5033391"/>
            </a:xfrm>
            <a:custGeom>
              <a:avLst/>
              <a:gdLst/>
              <a:ahLst/>
              <a:cxnLst/>
              <a:rect r="r" b="b" t="t" l="l"/>
              <a:pathLst>
                <a:path h="5033391" w="5035550">
                  <a:moveTo>
                    <a:pt x="0" y="5033391"/>
                  </a:moveTo>
                  <a:lnTo>
                    <a:pt x="5035550" y="5033391"/>
                  </a:lnTo>
                  <a:lnTo>
                    <a:pt x="5035550" y="0"/>
                  </a:lnTo>
                  <a:lnTo>
                    <a:pt x="0" y="0"/>
                  </a:lnTo>
                  <a:lnTo>
                    <a:pt x="0" y="5033391"/>
                  </a:lnTo>
                  <a:close/>
                </a:path>
              </a:pathLst>
            </a:custGeom>
            <a:blipFill>
              <a:blip r:embed="rId4"/>
              <a:stretch>
                <a:fillRect l="0" t="-20" r="0" b="-21"/>
              </a:stretch>
            </a:blipFill>
          </p:spPr>
        </p:sp>
      </p:grpSp>
      <p:grpSp>
        <p:nvGrpSpPr>
          <p:cNvPr name="Group 11" id="11"/>
          <p:cNvGrpSpPr/>
          <p:nvPr/>
        </p:nvGrpSpPr>
        <p:grpSpPr>
          <a:xfrm rot="0">
            <a:off x="1885568" y="7195402"/>
            <a:ext cx="2062898" cy="2062898"/>
            <a:chOff x="0" y="0"/>
            <a:chExt cx="2750531" cy="2750531"/>
          </a:xfrm>
        </p:grpSpPr>
        <p:sp>
          <p:nvSpPr>
            <p:cNvPr name="Freeform 12" id="12"/>
            <p:cNvSpPr/>
            <p:nvPr/>
          </p:nvSpPr>
          <p:spPr>
            <a:xfrm flipH="false" flipV="false" rot="0">
              <a:off x="0" y="0"/>
              <a:ext cx="2750566" cy="2750566"/>
            </a:xfrm>
            <a:custGeom>
              <a:avLst/>
              <a:gdLst/>
              <a:ahLst/>
              <a:cxnLst/>
              <a:rect r="r" b="b" t="t" l="l"/>
              <a:pathLst>
                <a:path h="2750566" w="2750566">
                  <a:moveTo>
                    <a:pt x="0" y="0"/>
                  </a:moveTo>
                  <a:lnTo>
                    <a:pt x="2750566" y="0"/>
                  </a:lnTo>
                  <a:lnTo>
                    <a:pt x="2750566" y="2750566"/>
                  </a:lnTo>
                  <a:lnTo>
                    <a:pt x="0" y="2750566"/>
                  </a:lnTo>
                  <a:lnTo>
                    <a:pt x="0" y="0"/>
                  </a:lnTo>
                  <a:close/>
                </a:path>
              </a:pathLst>
            </a:custGeom>
            <a:blipFill>
              <a:blip r:embed="rId5"/>
              <a:stretch>
                <a:fillRect l="0" t="0" r="1" b="1"/>
              </a:stretch>
            </a:blipFill>
          </p:spPr>
        </p:sp>
      </p:grpSp>
      <p:sp>
        <p:nvSpPr>
          <p:cNvPr name="Freeform 13" id="13"/>
          <p:cNvSpPr/>
          <p:nvPr/>
        </p:nvSpPr>
        <p:spPr>
          <a:xfrm flipH="false" flipV="false" rot="0">
            <a:off x="2050184" y="7345771"/>
            <a:ext cx="1733666" cy="1733666"/>
          </a:xfrm>
          <a:custGeom>
            <a:avLst/>
            <a:gdLst/>
            <a:ahLst/>
            <a:cxnLst/>
            <a:rect r="r" b="b" t="t" l="l"/>
            <a:pathLst>
              <a:path h="1733666" w="1733666">
                <a:moveTo>
                  <a:pt x="0" y="0"/>
                </a:moveTo>
                <a:lnTo>
                  <a:pt x="1733666" y="0"/>
                </a:lnTo>
                <a:lnTo>
                  <a:pt x="1733666" y="1733666"/>
                </a:lnTo>
                <a:lnTo>
                  <a:pt x="0" y="17336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6024813" y="3466612"/>
            <a:ext cx="2062898" cy="2062898"/>
            <a:chOff x="0" y="0"/>
            <a:chExt cx="2750531" cy="2750531"/>
          </a:xfrm>
        </p:grpSpPr>
        <p:sp>
          <p:nvSpPr>
            <p:cNvPr name="Freeform 15" id="15"/>
            <p:cNvSpPr/>
            <p:nvPr/>
          </p:nvSpPr>
          <p:spPr>
            <a:xfrm flipH="false" flipV="false" rot="0">
              <a:off x="0" y="0"/>
              <a:ext cx="2750566" cy="2750566"/>
            </a:xfrm>
            <a:custGeom>
              <a:avLst/>
              <a:gdLst/>
              <a:ahLst/>
              <a:cxnLst/>
              <a:rect r="r" b="b" t="t" l="l"/>
              <a:pathLst>
                <a:path h="2750566" w="2750566">
                  <a:moveTo>
                    <a:pt x="0" y="0"/>
                  </a:moveTo>
                  <a:lnTo>
                    <a:pt x="2750566" y="0"/>
                  </a:lnTo>
                  <a:lnTo>
                    <a:pt x="2750566" y="2750566"/>
                  </a:lnTo>
                  <a:lnTo>
                    <a:pt x="0" y="2750566"/>
                  </a:lnTo>
                  <a:lnTo>
                    <a:pt x="0" y="0"/>
                  </a:lnTo>
                  <a:close/>
                </a:path>
              </a:pathLst>
            </a:custGeom>
            <a:blipFill>
              <a:blip r:embed="rId5"/>
              <a:stretch>
                <a:fillRect l="0" t="0" r="1" b="1"/>
              </a:stretch>
            </a:blipFill>
          </p:spPr>
        </p:sp>
      </p:grpSp>
      <p:sp>
        <p:nvSpPr>
          <p:cNvPr name="Freeform 16" id="16"/>
          <p:cNvSpPr/>
          <p:nvPr/>
        </p:nvSpPr>
        <p:spPr>
          <a:xfrm flipH="false" flipV="false" rot="0">
            <a:off x="6189429" y="3616981"/>
            <a:ext cx="1733666" cy="1733666"/>
          </a:xfrm>
          <a:custGeom>
            <a:avLst/>
            <a:gdLst/>
            <a:ahLst/>
            <a:cxnLst/>
            <a:rect r="r" b="b" t="t" l="l"/>
            <a:pathLst>
              <a:path h="1733666" w="1733666">
                <a:moveTo>
                  <a:pt x="0" y="0"/>
                </a:moveTo>
                <a:lnTo>
                  <a:pt x="1733666" y="0"/>
                </a:lnTo>
                <a:lnTo>
                  <a:pt x="1733666" y="1733666"/>
                </a:lnTo>
                <a:lnTo>
                  <a:pt x="0" y="17336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14532832" y="3348154"/>
            <a:ext cx="2062898" cy="2062898"/>
            <a:chOff x="0" y="0"/>
            <a:chExt cx="2750531" cy="2750531"/>
          </a:xfrm>
        </p:grpSpPr>
        <p:sp>
          <p:nvSpPr>
            <p:cNvPr name="Freeform 18" id="18"/>
            <p:cNvSpPr/>
            <p:nvPr/>
          </p:nvSpPr>
          <p:spPr>
            <a:xfrm flipH="false" flipV="false" rot="0">
              <a:off x="0" y="0"/>
              <a:ext cx="2750566" cy="2750566"/>
            </a:xfrm>
            <a:custGeom>
              <a:avLst/>
              <a:gdLst/>
              <a:ahLst/>
              <a:cxnLst/>
              <a:rect r="r" b="b" t="t" l="l"/>
              <a:pathLst>
                <a:path h="2750566" w="2750566">
                  <a:moveTo>
                    <a:pt x="0" y="0"/>
                  </a:moveTo>
                  <a:lnTo>
                    <a:pt x="2750566" y="0"/>
                  </a:lnTo>
                  <a:lnTo>
                    <a:pt x="2750566" y="2750566"/>
                  </a:lnTo>
                  <a:lnTo>
                    <a:pt x="0" y="2750566"/>
                  </a:lnTo>
                  <a:lnTo>
                    <a:pt x="0" y="0"/>
                  </a:lnTo>
                  <a:close/>
                </a:path>
              </a:pathLst>
            </a:custGeom>
            <a:blipFill>
              <a:blip r:embed="rId5"/>
              <a:stretch>
                <a:fillRect l="0" t="0" r="1" b="1"/>
              </a:stretch>
            </a:blipFill>
          </p:spPr>
        </p:sp>
      </p:grpSp>
      <p:sp>
        <p:nvSpPr>
          <p:cNvPr name="Freeform 19" id="19"/>
          <p:cNvSpPr/>
          <p:nvPr/>
        </p:nvSpPr>
        <p:spPr>
          <a:xfrm flipH="false" flipV="false" rot="0">
            <a:off x="14697448" y="3498523"/>
            <a:ext cx="1733666" cy="1733666"/>
          </a:xfrm>
          <a:custGeom>
            <a:avLst/>
            <a:gdLst/>
            <a:ahLst/>
            <a:cxnLst/>
            <a:rect r="r" b="b" t="t" l="l"/>
            <a:pathLst>
              <a:path h="1733666" w="1733666">
                <a:moveTo>
                  <a:pt x="0" y="0"/>
                </a:moveTo>
                <a:lnTo>
                  <a:pt x="1733666" y="0"/>
                </a:lnTo>
                <a:lnTo>
                  <a:pt x="1733666" y="1733666"/>
                </a:lnTo>
                <a:lnTo>
                  <a:pt x="0" y="17336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10185381" y="7148212"/>
            <a:ext cx="2062898" cy="2062898"/>
            <a:chOff x="0" y="0"/>
            <a:chExt cx="2750531" cy="2750531"/>
          </a:xfrm>
        </p:grpSpPr>
        <p:sp>
          <p:nvSpPr>
            <p:cNvPr name="Freeform 21" id="21"/>
            <p:cNvSpPr/>
            <p:nvPr/>
          </p:nvSpPr>
          <p:spPr>
            <a:xfrm flipH="false" flipV="false" rot="0">
              <a:off x="0" y="0"/>
              <a:ext cx="2750566" cy="2750566"/>
            </a:xfrm>
            <a:custGeom>
              <a:avLst/>
              <a:gdLst/>
              <a:ahLst/>
              <a:cxnLst/>
              <a:rect r="r" b="b" t="t" l="l"/>
              <a:pathLst>
                <a:path h="2750566" w="2750566">
                  <a:moveTo>
                    <a:pt x="0" y="0"/>
                  </a:moveTo>
                  <a:lnTo>
                    <a:pt x="2750566" y="0"/>
                  </a:lnTo>
                  <a:lnTo>
                    <a:pt x="2750566" y="2750566"/>
                  </a:lnTo>
                  <a:lnTo>
                    <a:pt x="0" y="2750566"/>
                  </a:lnTo>
                  <a:lnTo>
                    <a:pt x="0" y="0"/>
                  </a:lnTo>
                  <a:close/>
                </a:path>
              </a:pathLst>
            </a:custGeom>
            <a:blipFill>
              <a:blip r:embed="rId5"/>
              <a:stretch>
                <a:fillRect l="0" t="0" r="1" b="1"/>
              </a:stretch>
            </a:blipFill>
          </p:spPr>
        </p:sp>
      </p:grpSp>
      <p:sp>
        <p:nvSpPr>
          <p:cNvPr name="Freeform 22" id="22"/>
          <p:cNvSpPr/>
          <p:nvPr/>
        </p:nvSpPr>
        <p:spPr>
          <a:xfrm flipH="false" flipV="false" rot="0">
            <a:off x="10349997" y="7298582"/>
            <a:ext cx="1733666" cy="1733666"/>
          </a:xfrm>
          <a:custGeom>
            <a:avLst/>
            <a:gdLst/>
            <a:ahLst/>
            <a:cxnLst/>
            <a:rect r="r" b="b" t="t" l="l"/>
            <a:pathLst>
              <a:path h="1733666" w="1733666">
                <a:moveTo>
                  <a:pt x="0" y="0"/>
                </a:moveTo>
                <a:lnTo>
                  <a:pt x="1733666" y="0"/>
                </a:lnTo>
                <a:lnTo>
                  <a:pt x="1733666" y="1733666"/>
                </a:lnTo>
                <a:lnTo>
                  <a:pt x="0" y="17336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935437" y="843103"/>
            <a:ext cx="10921220" cy="1290009"/>
          </a:xfrm>
          <a:custGeom>
            <a:avLst/>
            <a:gdLst/>
            <a:ahLst/>
            <a:cxnLst/>
            <a:rect r="r" b="b" t="t" l="l"/>
            <a:pathLst>
              <a:path h="1290009" w="10921220">
                <a:moveTo>
                  <a:pt x="0" y="0"/>
                </a:moveTo>
                <a:lnTo>
                  <a:pt x="10921220" y="0"/>
                </a:lnTo>
                <a:lnTo>
                  <a:pt x="10921220" y="1290009"/>
                </a:lnTo>
                <a:lnTo>
                  <a:pt x="0" y="12900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2467544" y="7759913"/>
            <a:ext cx="898946" cy="962726"/>
          </a:xfrm>
          <a:custGeom>
            <a:avLst/>
            <a:gdLst/>
            <a:ahLst/>
            <a:cxnLst/>
            <a:rect r="r" b="b" t="t" l="l"/>
            <a:pathLst>
              <a:path h="962726" w="898946">
                <a:moveTo>
                  <a:pt x="0" y="0"/>
                </a:moveTo>
                <a:lnTo>
                  <a:pt x="898946" y="0"/>
                </a:lnTo>
                <a:lnTo>
                  <a:pt x="898946" y="962726"/>
                </a:lnTo>
                <a:lnTo>
                  <a:pt x="0" y="962726"/>
                </a:lnTo>
                <a:lnTo>
                  <a:pt x="0" y="0"/>
                </a:lnTo>
                <a:close/>
              </a:path>
            </a:pathLst>
          </a:custGeom>
          <a:blipFill>
            <a:blip r:embed="rId10">
              <a:extLst>
                <a:ext uri="{96DAC541-7B7A-43D3-8B79-37D633B846F1}">
                  <asvg:svgBlip xmlns:asvg="http://schemas.microsoft.com/office/drawing/2016/SVG/main" r:embed="rId11"/>
                </a:ext>
              </a:extLst>
            </a:blip>
            <a:stretch>
              <a:fillRect l="0" t="-127" r="0" b="-127"/>
            </a:stretch>
          </a:blipFill>
        </p:spPr>
      </p:sp>
      <p:sp>
        <p:nvSpPr>
          <p:cNvPr name="TextBox 25" id="25"/>
          <p:cNvSpPr txBox="true"/>
          <p:nvPr/>
        </p:nvSpPr>
        <p:spPr>
          <a:xfrm rot="0">
            <a:off x="1028700" y="1041547"/>
            <a:ext cx="8957083" cy="920115"/>
          </a:xfrm>
          <a:prstGeom prst="rect">
            <a:avLst/>
          </a:prstGeom>
        </p:spPr>
        <p:txBody>
          <a:bodyPr anchor="t" rtlCol="false" tIns="0" lIns="0" bIns="0" rIns="0">
            <a:spAutoFit/>
          </a:bodyPr>
          <a:lstStyle/>
          <a:p>
            <a:pPr algn="l">
              <a:lnSpc>
                <a:spcPts val="7560"/>
              </a:lnSpc>
            </a:pPr>
            <a:r>
              <a:rPr lang="en-US" sz="5400" b="true">
                <a:solidFill>
                  <a:srgbClr val="06444A"/>
                </a:solidFill>
                <a:latin typeface="Oswald Bold"/>
                <a:ea typeface="Oswald Bold"/>
                <a:cs typeface="Oswald Bold"/>
                <a:sym typeface="Oswald Bold"/>
              </a:rPr>
              <a:t>METRIC EVALUATION</a:t>
            </a:r>
          </a:p>
        </p:txBody>
      </p:sp>
      <p:sp>
        <p:nvSpPr>
          <p:cNvPr name="TextBox 26" id="26"/>
          <p:cNvSpPr txBox="true"/>
          <p:nvPr/>
        </p:nvSpPr>
        <p:spPr>
          <a:xfrm rot="0">
            <a:off x="1423358" y="6162204"/>
            <a:ext cx="2987318" cy="1019175"/>
          </a:xfrm>
          <a:prstGeom prst="rect">
            <a:avLst/>
          </a:prstGeom>
        </p:spPr>
        <p:txBody>
          <a:bodyPr anchor="t" rtlCol="false" tIns="0" lIns="0" bIns="0" rIns="0">
            <a:spAutoFit/>
          </a:bodyPr>
          <a:lstStyle/>
          <a:p>
            <a:pPr algn="l">
              <a:lnSpc>
                <a:spcPts val="2639"/>
              </a:lnSpc>
            </a:pPr>
            <a:r>
              <a:rPr lang="en-US" b="true" sz="2199" spc="30">
                <a:solidFill>
                  <a:srgbClr val="000000"/>
                </a:solidFill>
                <a:latin typeface="Lato Bold"/>
                <a:ea typeface="Lato Bold"/>
                <a:cs typeface="Lato Bold"/>
                <a:sym typeface="Lato Bold"/>
              </a:rPr>
              <a:t>Nilai rataan akar kuadrat dari error.</a:t>
            </a:r>
          </a:p>
          <a:p>
            <a:pPr algn="l">
              <a:lnSpc>
                <a:spcPts val="2639"/>
              </a:lnSpc>
            </a:pPr>
          </a:p>
        </p:txBody>
      </p:sp>
      <p:sp>
        <p:nvSpPr>
          <p:cNvPr name="TextBox 27" id="27"/>
          <p:cNvSpPr txBox="true"/>
          <p:nvPr/>
        </p:nvSpPr>
        <p:spPr>
          <a:xfrm rot="0">
            <a:off x="5541547" y="5767148"/>
            <a:ext cx="2987318" cy="1019175"/>
          </a:xfrm>
          <a:prstGeom prst="rect">
            <a:avLst/>
          </a:prstGeom>
        </p:spPr>
        <p:txBody>
          <a:bodyPr anchor="t" rtlCol="false" tIns="0" lIns="0" bIns="0" rIns="0">
            <a:spAutoFit/>
          </a:bodyPr>
          <a:lstStyle/>
          <a:p>
            <a:pPr algn="l">
              <a:lnSpc>
                <a:spcPts val="2639"/>
              </a:lnSpc>
            </a:pPr>
            <a:r>
              <a:rPr lang="en-US" b="true" sz="2199" spc="30">
                <a:solidFill>
                  <a:srgbClr val="000000"/>
                </a:solidFill>
                <a:latin typeface="Lato Bold"/>
                <a:ea typeface="Lato Bold"/>
                <a:cs typeface="Lato Bold"/>
                <a:sym typeface="Lato Bold"/>
              </a:rPr>
              <a:t>Rataan nilai absolut dari error.</a:t>
            </a:r>
          </a:p>
          <a:p>
            <a:pPr algn="l">
              <a:lnSpc>
                <a:spcPts val="2639"/>
              </a:lnSpc>
            </a:pPr>
          </a:p>
        </p:txBody>
      </p:sp>
      <p:sp>
        <p:nvSpPr>
          <p:cNvPr name="TextBox 28" id="28"/>
          <p:cNvSpPr txBox="true"/>
          <p:nvPr/>
        </p:nvSpPr>
        <p:spPr>
          <a:xfrm rot="0">
            <a:off x="9701848" y="5795886"/>
            <a:ext cx="2987318" cy="1685925"/>
          </a:xfrm>
          <a:prstGeom prst="rect">
            <a:avLst/>
          </a:prstGeom>
        </p:spPr>
        <p:txBody>
          <a:bodyPr anchor="t" rtlCol="false" tIns="0" lIns="0" bIns="0" rIns="0">
            <a:spAutoFit/>
          </a:bodyPr>
          <a:lstStyle/>
          <a:p>
            <a:pPr algn="l">
              <a:lnSpc>
                <a:spcPts val="2639"/>
              </a:lnSpc>
            </a:pPr>
            <a:r>
              <a:rPr lang="en-US" b="true" sz="2199" spc="30">
                <a:solidFill>
                  <a:srgbClr val="000000"/>
                </a:solidFill>
                <a:latin typeface="Lato Bold"/>
                <a:ea typeface="Lato Bold"/>
                <a:cs typeface="Lato Bold"/>
                <a:sym typeface="Lato Bold"/>
              </a:rPr>
              <a:t>Rataan persentase error yang dihasilkan oleh suatu model regresi</a:t>
            </a:r>
          </a:p>
          <a:p>
            <a:pPr algn="l">
              <a:lnSpc>
                <a:spcPts val="2639"/>
              </a:lnSpc>
            </a:pPr>
          </a:p>
        </p:txBody>
      </p:sp>
      <p:sp>
        <p:nvSpPr>
          <p:cNvPr name="TextBox 29" id="29"/>
          <p:cNvSpPr txBox="true"/>
          <p:nvPr/>
        </p:nvSpPr>
        <p:spPr>
          <a:xfrm rot="0">
            <a:off x="13926157" y="5510460"/>
            <a:ext cx="2987318" cy="1685925"/>
          </a:xfrm>
          <a:prstGeom prst="rect">
            <a:avLst/>
          </a:prstGeom>
        </p:spPr>
        <p:txBody>
          <a:bodyPr anchor="t" rtlCol="false" tIns="0" lIns="0" bIns="0" rIns="0">
            <a:spAutoFit/>
          </a:bodyPr>
          <a:lstStyle/>
          <a:p>
            <a:pPr algn="l">
              <a:lnSpc>
                <a:spcPts val="2639"/>
              </a:lnSpc>
            </a:pPr>
            <a:r>
              <a:rPr lang="en-US" b="true" sz="2199" spc="30">
                <a:solidFill>
                  <a:srgbClr val="000000"/>
                </a:solidFill>
                <a:latin typeface="Lato Bold"/>
                <a:ea typeface="Lato Bold"/>
                <a:cs typeface="Lato Bold"/>
                <a:sym typeface="Lato Bold"/>
              </a:rPr>
              <a:t>Menjelaskan seberapa besar variasi nilai Y yang dapat dijelaskan oleh model</a:t>
            </a:r>
          </a:p>
          <a:p>
            <a:pPr algn="l">
              <a:lnSpc>
                <a:spcPts val="2639"/>
              </a:lnSpc>
            </a:pPr>
          </a:p>
        </p:txBody>
      </p:sp>
      <p:sp>
        <p:nvSpPr>
          <p:cNvPr name="TextBox 30" id="30"/>
          <p:cNvSpPr txBox="true"/>
          <p:nvPr/>
        </p:nvSpPr>
        <p:spPr>
          <a:xfrm rot="0">
            <a:off x="1423358" y="5424248"/>
            <a:ext cx="1689535" cy="590550"/>
          </a:xfrm>
          <a:prstGeom prst="rect">
            <a:avLst/>
          </a:prstGeom>
        </p:spPr>
        <p:txBody>
          <a:bodyPr anchor="t" rtlCol="false" tIns="0" lIns="0" bIns="0" rIns="0">
            <a:spAutoFit/>
          </a:bodyPr>
          <a:lstStyle/>
          <a:p>
            <a:pPr algn="l">
              <a:lnSpc>
                <a:spcPts val="4200"/>
              </a:lnSpc>
            </a:pPr>
            <a:r>
              <a:rPr lang="en-US" sz="3000" b="true">
                <a:solidFill>
                  <a:srgbClr val="06444A"/>
                </a:solidFill>
                <a:latin typeface="Oswald Bold"/>
                <a:ea typeface="Oswald Bold"/>
                <a:cs typeface="Oswald Bold"/>
                <a:sym typeface="Oswald Bold"/>
              </a:rPr>
              <a:t>RMSE</a:t>
            </a:r>
          </a:p>
        </p:txBody>
      </p:sp>
      <p:sp>
        <p:nvSpPr>
          <p:cNvPr name="TextBox 31" id="31"/>
          <p:cNvSpPr txBox="true"/>
          <p:nvPr/>
        </p:nvSpPr>
        <p:spPr>
          <a:xfrm rot="0">
            <a:off x="5541547" y="6491270"/>
            <a:ext cx="1689535" cy="590550"/>
          </a:xfrm>
          <a:prstGeom prst="rect">
            <a:avLst/>
          </a:prstGeom>
        </p:spPr>
        <p:txBody>
          <a:bodyPr anchor="t" rtlCol="false" tIns="0" lIns="0" bIns="0" rIns="0">
            <a:spAutoFit/>
          </a:bodyPr>
          <a:lstStyle/>
          <a:p>
            <a:pPr algn="l">
              <a:lnSpc>
                <a:spcPts val="4200"/>
              </a:lnSpc>
            </a:pPr>
            <a:r>
              <a:rPr lang="en-US" sz="3000" b="true">
                <a:solidFill>
                  <a:srgbClr val="06444A"/>
                </a:solidFill>
                <a:latin typeface="Oswald Bold"/>
                <a:ea typeface="Oswald Bold"/>
                <a:cs typeface="Oswald Bold"/>
                <a:sym typeface="Oswald Bold"/>
              </a:rPr>
              <a:t>MAE</a:t>
            </a:r>
          </a:p>
        </p:txBody>
      </p:sp>
      <p:sp>
        <p:nvSpPr>
          <p:cNvPr name="TextBox 32" id="32"/>
          <p:cNvSpPr txBox="true"/>
          <p:nvPr/>
        </p:nvSpPr>
        <p:spPr>
          <a:xfrm rot="0">
            <a:off x="9701848" y="5098839"/>
            <a:ext cx="1689535" cy="590550"/>
          </a:xfrm>
          <a:prstGeom prst="rect">
            <a:avLst/>
          </a:prstGeom>
        </p:spPr>
        <p:txBody>
          <a:bodyPr anchor="t" rtlCol="false" tIns="0" lIns="0" bIns="0" rIns="0">
            <a:spAutoFit/>
          </a:bodyPr>
          <a:lstStyle/>
          <a:p>
            <a:pPr algn="l">
              <a:lnSpc>
                <a:spcPts val="4200"/>
              </a:lnSpc>
            </a:pPr>
            <a:r>
              <a:rPr lang="en-US" sz="3000" b="true">
                <a:solidFill>
                  <a:srgbClr val="06444A"/>
                </a:solidFill>
                <a:latin typeface="Oswald Bold"/>
                <a:ea typeface="Oswald Bold"/>
                <a:cs typeface="Oswald Bold"/>
                <a:sym typeface="Oswald Bold"/>
              </a:rPr>
              <a:t>MAPE</a:t>
            </a:r>
          </a:p>
        </p:txBody>
      </p:sp>
      <p:sp>
        <p:nvSpPr>
          <p:cNvPr name="TextBox 33" id="33"/>
          <p:cNvSpPr txBox="true"/>
          <p:nvPr/>
        </p:nvSpPr>
        <p:spPr>
          <a:xfrm rot="0">
            <a:off x="13926157" y="6867640"/>
            <a:ext cx="2076732" cy="590550"/>
          </a:xfrm>
          <a:prstGeom prst="rect">
            <a:avLst/>
          </a:prstGeom>
        </p:spPr>
        <p:txBody>
          <a:bodyPr anchor="t" rtlCol="false" tIns="0" lIns="0" bIns="0" rIns="0">
            <a:spAutoFit/>
          </a:bodyPr>
          <a:lstStyle/>
          <a:p>
            <a:pPr algn="l">
              <a:lnSpc>
                <a:spcPts val="4200"/>
              </a:lnSpc>
            </a:pPr>
            <a:r>
              <a:rPr lang="en-US" sz="3000" b="true">
                <a:solidFill>
                  <a:srgbClr val="06444A"/>
                </a:solidFill>
                <a:latin typeface="Oswald Bold"/>
                <a:ea typeface="Oswald Bold"/>
                <a:cs typeface="Oswald Bold"/>
                <a:sym typeface="Oswald Bold"/>
              </a:rPr>
              <a:t>R-SQUARE</a:t>
            </a:r>
          </a:p>
        </p:txBody>
      </p:sp>
      <p:sp>
        <p:nvSpPr>
          <p:cNvPr name="TextBox 34" id="34"/>
          <p:cNvSpPr txBox="true"/>
          <p:nvPr/>
        </p:nvSpPr>
        <p:spPr>
          <a:xfrm rot="0">
            <a:off x="11195507" y="2021179"/>
            <a:ext cx="6844568" cy="1877060"/>
          </a:xfrm>
          <a:prstGeom prst="rect">
            <a:avLst/>
          </a:prstGeom>
        </p:spPr>
        <p:txBody>
          <a:bodyPr anchor="t" rtlCol="false" tIns="0" lIns="0" bIns="0" rIns="0">
            <a:spAutoFit/>
          </a:bodyPr>
          <a:lstStyle/>
          <a:p>
            <a:pPr algn="just">
              <a:lnSpc>
                <a:spcPts val="3639"/>
              </a:lnSpc>
            </a:pPr>
            <a:r>
              <a:rPr lang="en-US" b="true" sz="2599" spc="36">
                <a:solidFill>
                  <a:srgbClr val="FFFFFF"/>
                </a:solidFill>
                <a:latin typeface="Lato Bold"/>
                <a:ea typeface="Lato Bold"/>
                <a:cs typeface="Lato Bold"/>
                <a:sym typeface="Lato Bold"/>
              </a:rPr>
              <a:t>Dalam membangun model machine learning ini, diperlukan beberapa evaluasi metrik sebagai berikut :</a:t>
            </a:r>
          </a:p>
          <a:p>
            <a:pPr algn="just">
              <a:lnSpc>
                <a:spcPts val="3639"/>
              </a:lnSpc>
            </a:pPr>
          </a:p>
        </p:txBody>
      </p:sp>
      <p:sp>
        <p:nvSpPr>
          <p:cNvPr name="Freeform 35" id="35"/>
          <p:cNvSpPr/>
          <p:nvPr/>
        </p:nvSpPr>
        <p:spPr>
          <a:xfrm flipH="false" flipV="false" rot="0">
            <a:off x="6606789" y="3970427"/>
            <a:ext cx="898946" cy="962726"/>
          </a:xfrm>
          <a:custGeom>
            <a:avLst/>
            <a:gdLst/>
            <a:ahLst/>
            <a:cxnLst/>
            <a:rect r="r" b="b" t="t" l="l"/>
            <a:pathLst>
              <a:path h="962726" w="898946">
                <a:moveTo>
                  <a:pt x="0" y="0"/>
                </a:moveTo>
                <a:lnTo>
                  <a:pt x="898946" y="0"/>
                </a:lnTo>
                <a:lnTo>
                  <a:pt x="898946" y="962726"/>
                </a:lnTo>
                <a:lnTo>
                  <a:pt x="0" y="962726"/>
                </a:lnTo>
                <a:lnTo>
                  <a:pt x="0" y="0"/>
                </a:lnTo>
                <a:close/>
              </a:path>
            </a:pathLst>
          </a:custGeom>
          <a:blipFill>
            <a:blip r:embed="rId10">
              <a:extLst>
                <a:ext uri="{96DAC541-7B7A-43D3-8B79-37D633B846F1}">
                  <asvg:svgBlip xmlns:asvg="http://schemas.microsoft.com/office/drawing/2016/SVG/main" r:embed="rId11"/>
                </a:ext>
              </a:extLst>
            </a:blip>
            <a:stretch>
              <a:fillRect l="0" t="-127" r="0" b="-127"/>
            </a:stretch>
          </a:blipFill>
        </p:spPr>
      </p:sp>
      <p:sp>
        <p:nvSpPr>
          <p:cNvPr name="Freeform 36" id="36"/>
          <p:cNvSpPr/>
          <p:nvPr/>
        </p:nvSpPr>
        <p:spPr>
          <a:xfrm flipH="false" flipV="false" rot="0">
            <a:off x="10767357" y="7684051"/>
            <a:ext cx="898946" cy="962726"/>
          </a:xfrm>
          <a:custGeom>
            <a:avLst/>
            <a:gdLst/>
            <a:ahLst/>
            <a:cxnLst/>
            <a:rect r="r" b="b" t="t" l="l"/>
            <a:pathLst>
              <a:path h="962726" w="898946">
                <a:moveTo>
                  <a:pt x="0" y="0"/>
                </a:moveTo>
                <a:lnTo>
                  <a:pt x="898946" y="0"/>
                </a:lnTo>
                <a:lnTo>
                  <a:pt x="898946" y="962726"/>
                </a:lnTo>
                <a:lnTo>
                  <a:pt x="0" y="962726"/>
                </a:lnTo>
                <a:lnTo>
                  <a:pt x="0" y="0"/>
                </a:lnTo>
                <a:close/>
              </a:path>
            </a:pathLst>
          </a:custGeom>
          <a:blipFill>
            <a:blip r:embed="rId10">
              <a:extLst>
                <a:ext uri="{96DAC541-7B7A-43D3-8B79-37D633B846F1}">
                  <asvg:svgBlip xmlns:asvg="http://schemas.microsoft.com/office/drawing/2016/SVG/main" r:embed="rId11"/>
                </a:ext>
              </a:extLst>
            </a:blip>
            <a:stretch>
              <a:fillRect l="0" t="-127" r="0" b="-127"/>
            </a:stretch>
          </a:blipFill>
        </p:spPr>
      </p:sp>
      <p:sp>
        <p:nvSpPr>
          <p:cNvPr name="Freeform 37" id="37"/>
          <p:cNvSpPr/>
          <p:nvPr/>
        </p:nvSpPr>
        <p:spPr>
          <a:xfrm flipH="false" flipV="false" rot="0">
            <a:off x="15114808" y="3898239"/>
            <a:ext cx="898946" cy="962726"/>
          </a:xfrm>
          <a:custGeom>
            <a:avLst/>
            <a:gdLst/>
            <a:ahLst/>
            <a:cxnLst/>
            <a:rect r="r" b="b" t="t" l="l"/>
            <a:pathLst>
              <a:path h="962726" w="898946">
                <a:moveTo>
                  <a:pt x="0" y="0"/>
                </a:moveTo>
                <a:lnTo>
                  <a:pt x="898946" y="0"/>
                </a:lnTo>
                <a:lnTo>
                  <a:pt x="898946" y="962726"/>
                </a:lnTo>
                <a:lnTo>
                  <a:pt x="0" y="962726"/>
                </a:lnTo>
                <a:lnTo>
                  <a:pt x="0" y="0"/>
                </a:lnTo>
                <a:close/>
              </a:path>
            </a:pathLst>
          </a:custGeom>
          <a:blipFill>
            <a:blip r:embed="rId10">
              <a:extLst>
                <a:ext uri="{96DAC541-7B7A-43D3-8B79-37D633B846F1}">
                  <asvg:svgBlip xmlns:asvg="http://schemas.microsoft.com/office/drawing/2016/SVG/main" r:embed="rId11"/>
                </a:ext>
              </a:extLst>
            </a:blip>
            <a:stretch>
              <a:fillRect l="0" t="-127" r="0" b="-127"/>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11503"/>
          </a:xfrm>
          <a:custGeom>
            <a:avLst/>
            <a:gdLst/>
            <a:ahLst/>
            <a:cxnLst/>
            <a:rect r="r" b="b" t="t" l="l"/>
            <a:pathLst>
              <a:path h="3811503" w="18288000">
                <a:moveTo>
                  <a:pt x="0" y="0"/>
                </a:moveTo>
                <a:lnTo>
                  <a:pt x="18288000" y="0"/>
                </a:lnTo>
                <a:lnTo>
                  <a:pt x="18288000" y="3811503"/>
                </a:lnTo>
                <a:lnTo>
                  <a:pt x="0" y="3811503"/>
                </a:lnTo>
                <a:lnTo>
                  <a:pt x="0" y="0"/>
                </a:lnTo>
                <a:close/>
              </a:path>
            </a:pathLst>
          </a:custGeom>
          <a:blipFill>
            <a:blip r:embed="rId3"/>
            <a:stretch>
              <a:fillRect l="0" t="-31093" r="0" b="-31180"/>
            </a:stretch>
          </a:blipFill>
        </p:spPr>
      </p:sp>
      <p:sp>
        <p:nvSpPr>
          <p:cNvPr name="Freeform 3" id="3"/>
          <p:cNvSpPr/>
          <p:nvPr/>
        </p:nvSpPr>
        <p:spPr>
          <a:xfrm flipH="false" flipV="false" rot="0">
            <a:off x="-283439" y="3903229"/>
            <a:ext cx="19082616" cy="4365588"/>
          </a:xfrm>
          <a:custGeom>
            <a:avLst/>
            <a:gdLst/>
            <a:ahLst/>
            <a:cxnLst/>
            <a:rect r="r" b="b" t="t" l="l"/>
            <a:pathLst>
              <a:path h="4365588" w="19082616">
                <a:moveTo>
                  <a:pt x="0" y="0"/>
                </a:moveTo>
                <a:lnTo>
                  <a:pt x="19082616" y="0"/>
                </a:lnTo>
                <a:lnTo>
                  <a:pt x="19082616" y="4365588"/>
                </a:lnTo>
                <a:lnTo>
                  <a:pt x="0" y="4365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1176" y="7837642"/>
            <a:ext cx="19082616" cy="807694"/>
          </a:xfrm>
          <a:custGeom>
            <a:avLst/>
            <a:gdLst/>
            <a:ahLst/>
            <a:cxnLst/>
            <a:rect r="r" b="b" t="t" l="l"/>
            <a:pathLst>
              <a:path h="807694" w="19082616">
                <a:moveTo>
                  <a:pt x="0" y="0"/>
                </a:moveTo>
                <a:lnTo>
                  <a:pt x="19082616" y="0"/>
                </a:lnTo>
                <a:lnTo>
                  <a:pt x="19082616" y="807694"/>
                </a:lnTo>
                <a:lnTo>
                  <a:pt x="0" y="8076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11176" y="3322513"/>
            <a:ext cx="19082616" cy="807694"/>
          </a:xfrm>
          <a:custGeom>
            <a:avLst/>
            <a:gdLst/>
            <a:ahLst/>
            <a:cxnLst/>
            <a:rect r="r" b="b" t="t" l="l"/>
            <a:pathLst>
              <a:path h="807694" w="19082616">
                <a:moveTo>
                  <a:pt x="0" y="0"/>
                </a:moveTo>
                <a:lnTo>
                  <a:pt x="19082616" y="0"/>
                </a:lnTo>
                <a:lnTo>
                  <a:pt x="19082616" y="807694"/>
                </a:lnTo>
                <a:lnTo>
                  <a:pt x="0" y="8076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525219" y="9159686"/>
            <a:ext cx="2180231" cy="545058"/>
          </a:xfrm>
          <a:custGeom>
            <a:avLst/>
            <a:gdLst/>
            <a:ahLst/>
            <a:cxnLst/>
            <a:rect r="r" b="b" t="t" l="l"/>
            <a:pathLst>
              <a:path h="545058" w="2180231">
                <a:moveTo>
                  <a:pt x="0" y="0"/>
                </a:moveTo>
                <a:lnTo>
                  <a:pt x="2180231" y="0"/>
                </a:lnTo>
                <a:lnTo>
                  <a:pt x="2180231" y="545058"/>
                </a:lnTo>
                <a:lnTo>
                  <a:pt x="0" y="545058"/>
                </a:lnTo>
                <a:lnTo>
                  <a:pt x="0" y="0"/>
                </a:lnTo>
                <a:close/>
              </a:path>
            </a:pathLst>
          </a:custGeom>
          <a:blipFill>
            <a:blip r:embed="rId8">
              <a:extLst>
                <a:ext uri="{96DAC541-7B7A-43D3-8B79-37D633B846F1}">
                  <asvg:svgBlip xmlns:asvg="http://schemas.microsoft.com/office/drawing/2016/SVG/main" r:embed="rId9"/>
                </a:ext>
              </a:extLst>
            </a:blip>
            <a:stretch>
              <a:fillRect l="0" t="-654" r="0" b="-654"/>
            </a:stretch>
          </a:blipFill>
        </p:spPr>
      </p:sp>
      <p:sp>
        <p:nvSpPr>
          <p:cNvPr name="TextBox 7" id="7"/>
          <p:cNvSpPr txBox="true"/>
          <p:nvPr/>
        </p:nvSpPr>
        <p:spPr>
          <a:xfrm rot="0">
            <a:off x="1028700" y="1641192"/>
            <a:ext cx="6466038" cy="1143000"/>
          </a:xfrm>
          <a:prstGeom prst="rect">
            <a:avLst/>
          </a:prstGeom>
        </p:spPr>
        <p:txBody>
          <a:bodyPr anchor="t" rtlCol="false" tIns="0" lIns="0" bIns="0" rIns="0">
            <a:spAutoFit/>
          </a:bodyPr>
          <a:lstStyle/>
          <a:p>
            <a:pPr algn="l">
              <a:lnSpc>
                <a:spcPts val="8400"/>
              </a:lnSpc>
            </a:pPr>
            <a:r>
              <a:rPr lang="en-US" sz="6000" b="true">
                <a:solidFill>
                  <a:srgbClr val="FFD230"/>
                </a:solidFill>
                <a:latin typeface="Oswald Bold"/>
                <a:ea typeface="Oswald Bold"/>
                <a:cs typeface="Oswald Bold"/>
                <a:sym typeface="Oswald Bold"/>
              </a:rPr>
              <a:t>UNDERSTANDING</a:t>
            </a:r>
          </a:p>
        </p:txBody>
      </p:sp>
      <p:sp>
        <p:nvSpPr>
          <p:cNvPr name="TextBox 8" id="8"/>
          <p:cNvSpPr txBox="true"/>
          <p:nvPr/>
        </p:nvSpPr>
        <p:spPr>
          <a:xfrm rot="0">
            <a:off x="1028700" y="779661"/>
            <a:ext cx="2485297" cy="1251587"/>
          </a:xfrm>
          <a:prstGeom prst="rect">
            <a:avLst/>
          </a:prstGeom>
        </p:spPr>
        <p:txBody>
          <a:bodyPr anchor="t" rtlCol="false" tIns="0" lIns="0" bIns="0" rIns="0">
            <a:spAutoFit/>
          </a:bodyPr>
          <a:lstStyle/>
          <a:p>
            <a:pPr algn="l">
              <a:lnSpc>
                <a:spcPts val="9238"/>
              </a:lnSpc>
            </a:pPr>
            <a:r>
              <a:rPr lang="en-US" sz="6598" b="true">
                <a:solidFill>
                  <a:srgbClr val="FFFFFF"/>
                </a:solidFill>
                <a:latin typeface="Oswald Bold"/>
                <a:ea typeface="Oswald Bold"/>
                <a:cs typeface="Oswald Bold"/>
                <a:sym typeface="Oswald Bold"/>
              </a:rPr>
              <a:t>DATA</a:t>
            </a:r>
          </a:p>
        </p:txBody>
      </p:sp>
      <p:sp>
        <p:nvSpPr>
          <p:cNvPr name="TextBox 9" id="9"/>
          <p:cNvSpPr txBox="true"/>
          <p:nvPr/>
        </p:nvSpPr>
        <p:spPr>
          <a:xfrm rot="0">
            <a:off x="9705450" y="5705153"/>
            <a:ext cx="7586634" cy="1589564"/>
          </a:xfrm>
          <a:prstGeom prst="rect">
            <a:avLst/>
          </a:prstGeom>
        </p:spPr>
        <p:txBody>
          <a:bodyPr anchor="t" rtlCol="false" tIns="0" lIns="0" bIns="0" rIns="0">
            <a:spAutoFit/>
          </a:bodyPr>
          <a:lstStyle/>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Price : Harga Mobil (Saudi Arabia Riyal)</a:t>
            </a:r>
          </a:p>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Year : Tahun Produksi Mobil</a:t>
            </a:r>
          </a:p>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Engine_Size : Ukuran Mesin</a:t>
            </a:r>
          </a:p>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Mileage : Jarak Tempuh Mobil (KM)</a:t>
            </a:r>
          </a:p>
        </p:txBody>
      </p:sp>
      <p:sp>
        <p:nvSpPr>
          <p:cNvPr name="TextBox 10" id="10"/>
          <p:cNvSpPr txBox="true"/>
          <p:nvPr/>
        </p:nvSpPr>
        <p:spPr>
          <a:xfrm rot="0">
            <a:off x="9976507" y="4881834"/>
            <a:ext cx="4820331" cy="626944"/>
          </a:xfrm>
          <a:prstGeom prst="rect">
            <a:avLst/>
          </a:prstGeom>
        </p:spPr>
        <p:txBody>
          <a:bodyPr anchor="t" rtlCol="false" tIns="0" lIns="0" bIns="0" rIns="0">
            <a:spAutoFit/>
          </a:bodyPr>
          <a:lstStyle/>
          <a:p>
            <a:pPr algn="l">
              <a:lnSpc>
                <a:spcPts val="4887"/>
              </a:lnSpc>
            </a:pPr>
            <a:r>
              <a:rPr lang="en-US" sz="3490" b="true">
                <a:solidFill>
                  <a:srgbClr val="FFFFFF"/>
                </a:solidFill>
                <a:latin typeface="Oswald Bold"/>
                <a:ea typeface="Oswald Bold"/>
                <a:cs typeface="Oswald Bold"/>
                <a:sym typeface="Oswald Bold"/>
              </a:rPr>
              <a:t>NUMERICAL VARIABEL</a:t>
            </a:r>
          </a:p>
        </p:txBody>
      </p:sp>
      <p:sp>
        <p:nvSpPr>
          <p:cNvPr name="TextBox 11" id="11"/>
          <p:cNvSpPr txBox="true"/>
          <p:nvPr/>
        </p:nvSpPr>
        <p:spPr>
          <a:xfrm rot="0">
            <a:off x="755786" y="5067300"/>
            <a:ext cx="7859548" cy="2725395"/>
          </a:xfrm>
          <a:prstGeom prst="rect">
            <a:avLst/>
          </a:prstGeom>
        </p:spPr>
        <p:txBody>
          <a:bodyPr anchor="t" rtlCol="false" tIns="0" lIns="0" bIns="0" rIns="0">
            <a:spAutoFit/>
          </a:bodyPr>
          <a:lstStyle/>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Type : Jenis Mobil Bekas</a:t>
            </a:r>
          </a:p>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Region : Tempat Mobil Bekas Ditawarkan </a:t>
            </a:r>
          </a:p>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Make : Perusahaan Produksi</a:t>
            </a:r>
          </a:p>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Gear_Type : Jenis Transmisi</a:t>
            </a:r>
          </a:p>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Origin : Asal  Mobil Bekas</a:t>
            </a:r>
          </a:p>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Negotiable : Indikator apakah mobil dapat dinegosiasi</a:t>
            </a:r>
          </a:p>
          <a:p>
            <a:pPr algn="just" marL="502798" indent="-167599" lvl="2">
              <a:lnSpc>
                <a:spcPts val="3078"/>
              </a:lnSpc>
              <a:buFont typeface="Arial"/>
              <a:buChar char="⚬"/>
            </a:pPr>
            <a:r>
              <a:rPr lang="en-US" b="true" sz="2199" spc="30">
                <a:solidFill>
                  <a:srgbClr val="000000"/>
                </a:solidFill>
                <a:latin typeface="Lato Bold"/>
                <a:ea typeface="Lato Bold"/>
                <a:cs typeface="Lato Bold"/>
                <a:sym typeface="Lato Bold"/>
              </a:rPr>
              <a:t>Options : Opsi pilihan mobil ( Standard / Semi Full / Full)</a:t>
            </a:r>
          </a:p>
        </p:txBody>
      </p:sp>
      <p:sp>
        <p:nvSpPr>
          <p:cNvPr name="TextBox 12" id="12"/>
          <p:cNvSpPr txBox="true"/>
          <p:nvPr/>
        </p:nvSpPr>
        <p:spPr>
          <a:xfrm rot="0">
            <a:off x="1042434" y="4318270"/>
            <a:ext cx="4820331" cy="587527"/>
          </a:xfrm>
          <a:prstGeom prst="rect">
            <a:avLst/>
          </a:prstGeom>
        </p:spPr>
        <p:txBody>
          <a:bodyPr anchor="t" rtlCol="false" tIns="0" lIns="0" bIns="0" rIns="0">
            <a:spAutoFit/>
          </a:bodyPr>
          <a:lstStyle/>
          <a:p>
            <a:pPr algn="l">
              <a:lnSpc>
                <a:spcPts val="4887"/>
              </a:lnSpc>
            </a:pPr>
            <a:r>
              <a:rPr lang="en-US" sz="3490" b="true">
                <a:solidFill>
                  <a:srgbClr val="FFFFFF"/>
                </a:solidFill>
                <a:latin typeface="Oswald Bold"/>
                <a:ea typeface="Oswald Bold"/>
                <a:cs typeface="Oswald Bold"/>
                <a:sym typeface="Oswald Bold"/>
              </a:rPr>
              <a:t>CATEGORICAL VARIABEL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96" r="0" b="-9296"/>
              </a:stretch>
            </a:blipFill>
          </p:spPr>
        </p:sp>
      </p:grpSp>
      <p:sp>
        <p:nvSpPr>
          <p:cNvPr name="Freeform 4" id="4"/>
          <p:cNvSpPr/>
          <p:nvPr/>
        </p:nvSpPr>
        <p:spPr>
          <a:xfrm flipH="false" flipV="false" rot="0">
            <a:off x="1186513" y="4678271"/>
            <a:ext cx="5094567" cy="5094567"/>
          </a:xfrm>
          <a:custGeom>
            <a:avLst/>
            <a:gdLst/>
            <a:ahLst/>
            <a:cxnLst/>
            <a:rect r="r" b="b" t="t" l="l"/>
            <a:pathLst>
              <a:path h="5094567" w="5094567">
                <a:moveTo>
                  <a:pt x="0" y="0"/>
                </a:moveTo>
                <a:lnTo>
                  <a:pt x="5094567" y="0"/>
                </a:lnTo>
                <a:lnTo>
                  <a:pt x="5094567" y="5094567"/>
                </a:lnTo>
                <a:lnTo>
                  <a:pt x="0" y="5094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596713" y="4678271"/>
            <a:ext cx="5094567" cy="5094567"/>
          </a:xfrm>
          <a:custGeom>
            <a:avLst/>
            <a:gdLst/>
            <a:ahLst/>
            <a:cxnLst/>
            <a:rect r="r" b="b" t="t" l="l"/>
            <a:pathLst>
              <a:path h="5094567" w="5094567">
                <a:moveTo>
                  <a:pt x="0" y="0"/>
                </a:moveTo>
                <a:lnTo>
                  <a:pt x="5094567" y="0"/>
                </a:lnTo>
                <a:lnTo>
                  <a:pt x="5094567" y="5094567"/>
                </a:lnTo>
                <a:lnTo>
                  <a:pt x="0" y="5094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006913" y="4678271"/>
            <a:ext cx="5094567" cy="5094567"/>
          </a:xfrm>
          <a:custGeom>
            <a:avLst/>
            <a:gdLst/>
            <a:ahLst/>
            <a:cxnLst/>
            <a:rect r="r" b="b" t="t" l="l"/>
            <a:pathLst>
              <a:path h="5094567" w="5094567">
                <a:moveTo>
                  <a:pt x="0" y="0"/>
                </a:moveTo>
                <a:lnTo>
                  <a:pt x="5094567" y="0"/>
                </a:lnTo>
                <a:lnTo>
                  <a:pt x="5094567" y="5094567"/>
                </a:lnTo>
                <a:lnTo>
                  <a:pt x="0" y="5094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375004" y="3680449"/>
            <a:ext cx="2717591" cy="2717591"/>
            <a:chOff x="0" y="0"/>
            <a:chExt cx="3623455" cy="3623455"/>
          </a:xfrm>
        </p:grpSpPr>
        <p:sp>
          <p:nvSpPr>
            <p:cNvPr name="Freeform 8" id="8"/>
            <p:cNvSpPr/>
            <p:nvPr/>
          </p:nvSpPr>
          <p:spPr>
            <a:xfrm flipH="false" flipV="false" rot="0">
              <a:off x="0" y="0"/>
              <a:ext cx="3623437" cy="3623437"/>
            </a:xfrm>
            <a:custGeom>
              <a:avLst/>
              <a:gdLst/>
              <a:ahLst/>
              <a:cxnLst/>
              <a:rect r="r" b="b" t="t" l="l"/>
              <a:pathLst>
                <a:path h="3623437" w="3623437">
                  <a:moveTo>
                    <a:pt x="0" y="0"/>
                  </a:moveTo>
                  <a:lnTo>
                    <a:pt x="3623437" y="0"/>
                  </a:lnTo>
                  <a:lnTo>
                    <a:pt x="3623437" y="3623437"/>
                  </a:lnTo>
                  <a:lnTo>
                    <a:pt x="0" y="3623437"/>
                  </a:lnTo>
                  <a:lnTo>
                    <a:pt x="0" y="0"/>
                  </a:lnTo>
                  <a:close/>
                </a:path>
              </a:pathLst>
            </a:custGeom>
            <a:blipFill>
              <a:blip r:embed="rId5"/>
              <a:stretch>
                <a:fillRect l="0" t="0" r="0" b="0"/>
              </a:stretch>
            </a:blipFill>
          </p:spPr>
        </p:sp>
      </p:grpSp>
      <p:sp>
        <p:nvSpPr>
          <p:cNvPr name="Freeform 9" id="9"/>
          <p:cNvSpPr/>
          <p:nvPr/>
        </p:nvSpPr>
        <p:spPr>
          <a:xfrm flipH="false" flipV="false" rot="0">
            <a:off x="2591864" y="3878541"/>
            <a:ext cx="2283872" cy="2283872"/>
          </a:xfrm>
          <a:custGeom>
            <a:avLst/>
            <a:gdLst/>
            <a:ahLst/>
            <a:cxnLst/>
            <a:rect r="r" b="b" t="t" l="l"/>
            <a:pathLst>
              <a:path h="2283872" w="2283872">
                <a:moveTo>
                  <a:pt x="0" y="0"/>
                </a:moveTo>
                <a:lnTo>
                  <a:pt x="2283872" y="0"/>
                </a:lnTo>
                <a:lnTo>
                  <a:pt x="2283872" y="2283872"/>
                </a:lnTo>
                <a:lnTo>
                  <a:pt x="0" y="2283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7785204" y="3680449"/>
            <a:ext cx="2717591" cy="2717591"/>
            <a:chOff x="0" y="0"/>
            <a:chExt cx="3623455" cy="3623455"/>
          </a:xfrm>
        </p:grpSpPr>
        <p:sp>
          <p:nvSpPr>
            <p:cNvPr name="Freeform 11" id="11"/>
            <p:cNvSpPr/>
            <p:nvPr/>
          </p:nvSpPr>
          <p:spPr>
            <a:xfrm flipH="false" flipV="false" rot="0">
              <a:off x="0" y="0"/>
              <a:ext cx="3623437" cy="3623437"/>
            </a:xfrm>
            <a:custGeom>
              <a:avLst/>
              <a:gdLst/>
              <a:ahLst/>
              <a:cxnLst/>
              <a:rect r="r" b="b" t="t" l="l"/>
              <a:pathLst>
                <a:path h="3623437" w="3623437">
                  <a:moveTo>
                    <a:pt x="0" y="0"/>
                  </a:moveTo>
                  <a:lnTo>
                    <a:pt x="3623437" y="0"/>
                  </a:lnTo>
                  <a:lnTo>
                    <a:pt x="3623437" y="3623437"/>
                  </a:lnTo>
                  <a:lnTo>
                    <a:pt x="0" y="3623437"/>
                  </a:lnTo>
                  <a:lnTo>
                    <a:pt x="0" y="0"/>
                  </a:lnTo>
                  <a:close/>
                </a:path>
              </a:pathLst>
            </a:custGeom>
            <a:blipFill>
              <a:blip r:embed="rId5"/>
              <a:stretch>
                <a:fillRect l="0" t="0" r="0" b="0"/>
              </a:stretch>
            </a:blipFill>
          </p:spPr>
        </p:sp>
      </p:grpSp>
      <p:sp>
        <p:nvSpPr>
          <p:cNvPr name="Freeform 12" id="12"/>
          <p:cNvSpPr/>
          <p:nvPr/>
        </p:nvSpPr>
        <p:spPr>
          <a:xfrm flipH="false" flipV="false" rot="0">
            <a:off x="8002064" y="3878541"/>
            <a:ext cx="2283872" cy="2283872"/>
          </a:xfrm>
          <a:custGeom>
            <a:avLst/>
            <a:gdLst/>
            <a:ahLst/>
            <a:cxnLst/>
            <a:rect r="r" b="b" t="t" l="l"/>
            <a:pathLst>
              <a:path h="2283872" w="2283872">
                <a:moveTo>
                  <a:pt x="0" y="0"/>
                </a:moveTo>
                <a:lnTo>
                  <a:pt x="2283872" y="0"/>
                </a:lnTo>
                <a:lnTo>
                  <a:pt x="2283872" y="2283872"/>
                </a:lnTo>
                <a:lnTo>
                  <a:pt x="0" y="2283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3195404" y="3680449"/>
            <a:ext cx="2717591" cy="2717591"/>
            <a:chOff x="0" y="0"/>
            <a:chExt cx="3623455" cy="3623455"/>
          </a:xfrm>
        </p:grpSpPr>
        <p:sp>
          <p:nvSpPr>
            <p:cNvPr name="Freeform 14" id="14"/>
            <p:cNvSpPr/>
            <p:nvPr/>
          </p:nvSpPr>
          <p:spPr>
            <a:xfrm flipH="false" flipV="false" rot="0">
              <a:off x="0" y="0"/>
              <a:ext cx="3623437" cy="3623437"/>
            </a:xfrm>
            <a:custGeom>
              <a:avLst/>
              <a:gdLst/>
              <a:ahLst/>
              <a:cxnLst/>
              <a:rect r="r" b="b" t="t" l="l"/>
              <a:pathLst>
                <a:path h="3623437" w="3623437">
                  <a:moveTo>
                    <a:pt x="0" y="0"/>
                  </a:moveTo>
                  <a:lnTo>
                    <a:pt x="3623437" y="0"/>
                  </a:lnTo>
                  <a:lnTo>
                    <a:pt x="3623437" y="3623437"/>
                  </a:lnTo>
                  <a:lnTo>
                    <a:pt x="0" y="3623437"/>
                  </a:lnTo>
                  <a:lnTo>
                    <a:pt x="0" y="0"/>
                  </a:lnTo>
                  <a:close/>
                </a:path>
              </a:pathLst>
            </a:custGeom>
            <a:blipFill>
              <a:blip r:embed="rId5"/>
              <a:stretch>
                <a:fillRect l="0" t="0" r="0" b="0"/>
              </a:stretch>
            </a:blipFill>
          </p:spPr>
        </p:sp>
      </p:grpSp>
      <p:sp>
        <p:nvSpPr>
          <p:cNvPr name="Freeform 15" id="15"/>
          <p:cNvSpPr/>
          <p:nvPr/>
        </p:nvSpPr>
        <p:spPr>
          <a:xfrm flipH="false" flipV="false" rot="0">
            <a:off x="13412264" y="3878541"/>
            <a:ext cx="2283872" cy="2283872"/>
          </a:xfrm>
          <a:custGeom>
            <a:avLst/>
            <a:gdLst/>
            <a:ahLst/>
            <a:cxnLst/>
            <a:rect r="r" b="b" t="t" l="l"/>
            <a:pathLst>
              <a:path h="2283872" w="2283872">
                <a:moveTo>
                  <a:pt x="0" y="0"/>
                </a:moveTo>
                <a:lnTo>
                  <a:pt x="2283872" y="0"/>
                </a:lnTo>
                <a:lnTo>
                  <a:pt x="2283872" y="2283872"/>
                </a:lnTo>
                <a:lnTo>
                  <a:pt x="0" y="2283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681414" y="1807654"/>
            <a:ext cx="7403461" cy="1290009"/>
          </a:xfrm>
          <a:custGeom>
            <a:avLst/>
            <a:gdLst/>
            <a:ahLst/>
            <a:cxnLst/>
            <a:rect r="r" b="b" t="t" l="l"/>
            <a:pathLst>
              <a:path h="1290009" w="7403461">
                <a:moveTo>
                  <a:pt x="0" y="0"/>
                </a:moveTo>
                <a:lnTo>
                  <a:pt x="7403461" y="0"/>
                </a:lnTo>
                <a:lnTo>
                  <a:pt x="7403461" y="1290009"/>
                </a:lnTo>
                <a:lnTo>
                  <a:pt x="0" y="12900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3040162" y="4051738"/>
            <a:ext cx="1387275" cy="1651310"/>
          </a:xfrm>
          <a:prstGeom prst="rect">
            <a:avLst/>
          </a:prstGeom>
        </p:spPr>
        <p:txBody>
          <a:bodyPr anchor="t" rtlCol="false" tIns="0" lIns="0" bIns="0" rIns="0">
            <a:spAutoFit/>
          </a:bodyPr>
          <a:lstStyle/>
          <a:p>
            <a:pPr algn="ctr">
              <a:lnSpc>
                <a:spcPts val="12321"/>
              </a:lnSpc>
            </a:pPr>
            <a:r>
              <a:rPr lang="en-US" sz="8801" b="true">
                <a:solidFill>
                  <a:srgbClr val="06444A"/>
                </a:solidFill>
                <a:latin typeface="Oswald Bold"/>
                <a:ea typeface="Oswald Bold"/>
                <a:cs typeface="Oswald Bold"/>
                <a:sym typeface="Oswald Bold"/>
              </a:rPr>
              <a:t>1</a:t>
            </a:r>
          </a:p>
        </p:txBody>
      </p:sp>
      <p:sp>
        <p:nvSpPr>
          <p:cNvPr name="TextBox 18" id="18"/>
          <p:cNvSpPr txBox="true"/>
          <p:nvPr/>
        </p:nvSpPr>
        <p:spPr>
          <a:xfrm rot="0">
            <a:off x="8450362" y="4061263"/>
            <a:ext cx="1387275" cy="1651310"/>
          </a:xfrm>
          <a:prstGeom prst="rect">
            <a:avLst/>
          </a:prstGeom>
        </p:spPr>
        <p:txBody>
          <a:bodyPr anchor="t" rtlCol="false" tIns="0" lIns="0" bIns="0" rIns="0">
            <a:spAutoFit/>
          </a:bodyPr>
          <a:lstStyle/>
          <a:p>
            <a:pPr algn="ctr">
              <a:lnSpc>
                <a:spcPts val="12321"/>
              </a:lnSpc>
            </a:pPr>
            <a:r>
              <a:rPr lang="en-US" sz="8801" b="true">
                <a:solidFill>
                  <a:srgbClr val="06444A"/>
                </a:solidFill>
                <a:latin typeface="Oswald Bold"/>
                <a:ea typeface="Oswald Bold"/>
                <a:cs typeface="Oswald Bold"/>
                <a:sym typeface="Oswald Bold"/>
              </a:rPr>
              <a:t>2</a:t>
            </a:r>
          </a:p>
        </p:txBody>
      </p:sp>
      <p:sp>
        <p:nvSpPr>
          <p:cNvPr name="TextBox 19" id="19"/>
          <p:cNvSpPr txBox="true"/>
          <p:nvPr/>
        </p:nvSpPr>
        <p:spPr>
          <a:xfrm rot="0">
            <a:off x="13860562" y="4069241"/>
            <a:ext cx="1387275" cy="1651310"/>
          </a:xfrm>
          <a:prstGeom prst="rect">
            <a:avLst/>
          </a:prstGeom>
        </p:spPr>
        <p:txBody>
          <a:bodyPr anchor="t" rtlCol="false" tIns="0" lIns="0" bIns="0" rIns="0">
            <a:spAutoFit/>
          </a:bodyPr>
          <a:lstStyle/>
          <a:p>
            <a:pPr algn="ctr">
              <a:lnSpc>
                <a:spcPts val="12321"/>
              </a:lnSpc>
            </a:pPr>
            <a:r>
              <a:rPr lang="en-US" sz="8801" b="true">
                <a:solidFill>
                  <a:srgbClr val="06444A"/>
                </a:solidFill>
                <a:latin typeface="Oswald Bold"/>
                <a:ea typeface="Oswald Bold"/>
                <a:cs typeface="Oswald Bold"/>
                <a:sym typeface="Oswald Bold"/>
              </a:rPr>
              <a:t>3</a:t>
            </a:r>
          </a:p>
        </p:txBody>
      </p:sp>
      <p:sp>
        <p:nvSpPr>
          <p:cNvPr name="TextBox 20" id="20"/>
          <p:cNvSpPr txBox="true"/>
          <p:nvPr/>
        </p:nvSpPr>
        <p:spPr>
          <a:xfrm rot="0">
            <a:off x="2375004" y="6788566"/>
            <a:ext cx="2615884" cy="1200150"/>
          </a:xfrm>
          <a:prstGeom prst="rect">
            <a:avLst/>
          </a:prstGeom>
        </p:spPr>
        <p:txBody>
          <a:bodyPr anchor="t" rtlCol="false" tIns="0" lIns="0" bIns="0" rIns="0">
            <a:spAutoFit/>
          </a:bodyPr>
          <a:lstStyle/>
          <a:p>
            <a:pPr algn="ctr">
              <a:lnSpc>
                <a:spcPts val="4799"/>
              </a:lnSpc>
            </a:pPr>
            <a:r>
              <a:rPr lang="en-US" sz="3999" b="true">
                <a:solidFill>
                  <a:srgbClr val="06444A"/>
                </a:solidFill>
                <a:latin typeface="Lato Bold"/>
                <a:ea typeface="Lato Bold"/>
                <a:cs typeface="Lato Bold"/>
                <a:sym typeface="Lato Bold"/>
              </a:rPr>
              <a:t>DATA CLEANING</a:t>
            </a:r>
          </a:p>
        </p:txBody>
      </p:sp>
      <p:sp>
        <p:nvSpPr>
          <p:cNvPr name="TextBox 21" id="21"/>
          <p:cNvSpPr txBox="true"/>
          <p:nvPr/>
        </p:nvSpPr>
        <p:spPr>
          <a:xfrm rot="0">
            <a:off x="7785204" y="6788566"/>
            <a:ext cx="2910199" cy="1200150"/>
          </a:xfrm>
          <a:prstGeom prst="rect">
            <a:avLst/>
          </a:prstGeom>
        </p:spPr>
        <p:txBody>
          <a:bodyPr anchor="t" rtlCol="false" tIns="0" lIns="0" bIns="0" rIns="0">
            <a:spAutoFit/>
          </a:bodyPr>
          <a:lstStyle/>
          <a:p>
            <a:pPr algn="ctr">
              <a:lnSpc>
                <a:spcPts val="4799"/>
              </a:lnSpc>
            </a:pPr>
            <a:r>
              <a:rPr lang="en-US" sz="3999" b="true">
                <a:solidFill>
                  <a:srgbClr val="06444A"/>
                </a:solidFill>
                <a:latin typeface="Lato Bold"/>
                <a:ea typeface="Lato Bold"/>
                <a:cs typeface="Lato Bold"/>
                <a:sym typeface="Lato Bold"/>
              </a:rPr>
              <a:t>FEATURE SELECTION</a:t>
            </a:r>
          </a:p>
        </p:txBody>
      </p:sp>
      <p:sp>
        <p:nvSpPr>
          <p:cNvPr name="TextBox 22" id="22"/>
          <p:cNvSpPr txBox="true"/>
          <p:nvPr/>
        </p:nvSpPr>
        <p:spPr>
          <a:xfrm rot="0">
            <a:off x="13112479" y="6788566"/>
            <a:ext cx="2883443" cy="1200150"/>
          </a:xfrm>
          <a:prstGeom prst="rect">
            <a:avLst/>
          </a:prstGeom>
        </p:spPr>
        <p:txBody>
          <a:bodyPr anchor="t" rtlCol="false" tIns="0" lIns="0" bIns="0" rIns="0">
            <a:spAutoFit/>
          </a:bodyPr>
          <a:lstStyle/>
          <a:p>
            <a:pPr algn="ctr">
              <a:lnSpc>
                <a:spcPts val="4799"/>
              </a:lnSpc>
            </a:pPr>
            <a:r>
              <a:rPr lang="en-US" sz="3999" b="true">
                <a:solidFill>
                  <a:srgbClr val="06444A"/>
                </a:solidFill>
                <a:latin typeface="Lato Bold"/>
                <a:ea typeface="Lato Bold"/>
                <a:cs typeface="Lato Bold"/>
                <a:sym typeface="Lato Bold"/>
              </a:rPr>
              <a:t>HANDLING OUTLIER</a:t>
            </a:r>
          </a:p>
        </p:txBody>
      </p:sp>
      <p:sp>
        <p:nvSpPr>
          <p:cNvPr name="TextBox 23" id="23"/>
          <p:cNvSpPr txBox="true"/>
          <p:nvPr/>
        </p:nvSpPr>
        <p:spPr>
          <a:xfrm rot="0">
            <a:off x="1028700" y="712279"/>
            <a:ext cx="7955787" cy="1143000"/>
          </a:xfrm>
          <a:prstGeom prst="rect">
            <a:avLst/>
          </a:prstGeom>
        </p:spPr>
        <p:txBody>
          <a:bodyPr anchor="t" rtlCol="false" tIns="0" lIns="0" bIns="0" rIns="0">
            <a:spAutoFit/>
          </a:bodyPr>
          <a:lstStyle/>
          <a:p>
            <a:pPr algn="l">
              <a:lnSpc>
                <a:spcPts val="8400"/>
              </a:lnSpc>
            </a:pPr>
            <a:r>
              <a:rPr lang="en-US" sz="6000" b="true">
                <a:solidFill>
                  <a:srgbClr val="FFFFFF"/>
                </a:solidFill>
                <a:latin typeface="Oswald Bold"/>
                <a:ea typeface="Oswald Bold"/>
                <a:cs typeface="Oswald Bold"/>
                <a:sym typeface="Oswald Bold"/>
              </a:rPr>
              <a:t>DATA</a:t>
            </a:r>
          </a:p>
        </p:txBody>
      </p:sp>
      <p:sp>
        <p:nvSpPr>
          <p:cNvPr name="TextBox 24" id="24"/>
          <p:cNvSpPr txBox="true"/>
          <p:nvPr/>
        </p:nvSpPr>
        <p:spPr>
          <a:xfrm rot="0">
            <a:off x="1028700" y="1954816"/>
            <a:ext cx="5410200" cy="1074985"/>
          </a:xfrm>
          <a:prstGeom prst="rect">
            <a:avLst/>
          </a:prstGeom>
        </p:spPr>
        <p:txBody>
          <a:bodyPr anchor="t" rtlCol="false" tIns="0" lIns="0" bIns="0" rIns="0">
            <a:spAutoFit/>
          </a:bodyPr>
          <a:lstStyle/>
          <a:p>
            <a:pPr algn="l">
              <a:lnSpc>
                <a:spcPts val="7947"/>
              </a:lnSpc>
            </a:pPr>
            <a:r>
              <a:rPr lang="en-US" sz="5677" b="true">
                <a:solidFill>
                  <a:srgbClr val="06444A"/>
                </a:solidFill>
                <a:latin typeface="Oswald Bold"/>
                <a:ea typeface="Oswald Bold"/>
                <a:cs typeface="Oswald Bold"/>
                <a:sym typeface="Oswald Bold"/>
              </a:rPr>
              <a:t>PREPROCESSING</a:t>
            </a:r>
          </a:p>
        </p:txBody>
      </p:sp>
      <p:sp>
        <p:nvSpPr>
          <p:cNvPr name="TextBox 25" id="25"/>
          <p:cNvSpPr txBox="true"/>
          <p:nvPr/>
        </p:nvSpPr>
        <p:spPr>
          <a:xfrm rot="0">
            <a:off x="9144000" y="1519771"/>
            <a:ext cx="8115300" cy="1548130"/>
          </a:xfrm>
          <a:prstGeom prst="rect">
            <a:avLst/>
          </a:prstGeom>
        </p:spPr>
        <p:txBody>
          <a:bodyPr anchor="t" rtlCol="false" tIns="0" lIns="0" bIns="0" rIns="0">
            <a:spAutoFit/>
          </a:bodyPr>
          <a:lstStyle/>
          <a:p>
            <a:pPr algn="just">
              <a:lnSpc>
                <a:spcPts val="3919"/>
              </a:lnSpc>
            </a:pPr>
            <a:r>
              <a:rPr lang="en-US" b="true" sz="2799" spc="38">
                <a:solidFill>
                  <a:srgbClr val="FFFFFF"/>
                </a:solidFill>
                <a:latin typeface="Lato Bold"/>
                <a:ea typeface="Lato Bold"/>
                <a:cs typeface="Lato Bold"/>
                <a:sym typeface="Lato Bold"/>
              </a:rPr>
              <a:t>Data preprocessing adalah proses persiapan data sebelum dianalisis atau dimasukkan ke dalam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887417" y="3430925"/>
            <a:ext cx="7246789" cy="7366495"/>
          </a:xfrm>
          <a:custGeom>
            <a:avLst/>
            <a:gdLst/>
            <a:ahLst/>
            <a:cxnLst/>
            <a:rect r="r" b="b" t="t" l="l"/>
            <a:pathLst>
              <a:path h="7366495" w="7246789">
                <a:moveTo>
                  <a:pt x="0" y="0"/>
                </a:moveTo>
                <a:lnTo>
                  <a:pt x="7246789" y="0"/>
                </a:lnTo>
                <a:lnTo>
                  <a:pt x="7246789" y="7366495"/>
                </a:lnTo>
                <a:lnTo>
                  <a:pt x="0" y="7366495"/>
                </a:lnTo>
                <a:lnTo>
                  <a:pt x="0" y="0"/>
                </a:lnTo>
                <a:close/>
              </a:path>
            </a:pathLst>
          </a:custGeom>
          <a:blipFill>
            <a:blip r:embed="rId2">
              <a:extLst>
                <a:ext uri="{96DAC541-7B7A-43D3-8B79-37D633B846F1}">
                  <asvg:svgBlip xmlns:asvg="http://schemas.microsoft.com/office/drawing/2016/SVG/main" r:embed="rId3"/>
                </a:ext>
              </a:extLst>
            </a:blip>
            <a:stretch>
              <a:fillRect l="0" t="-27" r="0" b="-27"/>
            </a:stretch>
          </a:blipFill>
        </p:spPr>
      </p:sp>
      <p:sp>
        <p:nvSpPr>
          <p:cNvPr name="Freeform 3" id="3"/>
          <p:cNvSpPr/>
          <p:nvPr/>
        </p:nvSpPr>
        <p:spPr>
          <a:xfrm flipH="false" flipV="true" rot="0">
            <a:off x="11887417" y="-457716"/>
            <a:ext cx="7246789" cy="7366495"/>
          </a:xfrm>
          <a:custGeom>
            <a:avLst/>
            <a:gdLst/>
            <a:ahLst/>
            <a:cxnLst/>
            <a:rect r="r" b="b" t="t" l="l"/>
            <a:pathLst>
              <a:path h="7366495" w="7246789">
                <a:moveTo>
                  <a:pt x="0" y="7366495"/>
                </a:moveTo>
                <a:lnTo>
                  <a:pt x="7246789" y="7366495"/>
                </a:lnTo>
                <a:lnTo>
                  <a:pt x="7246789" y="0"/>
                </a:lnTo>
                <a:lnTo>
                  <a:pt x="0" y="0"/>
                </a:lnTo>
                <a:lnTo>
                  <a:pt x="0" y="7366495"/>
                </a:lnTo>
                <a:close/>
              </a:path>
            </a:pathLst>
          </a:custGeom>
          <a:blipFill>
            <a:blip r:embed="rId4">
              <a:extLst>
                <a:ext uri="{96DAC541-7B7A-43D3-8B79-37D633B846F1}">
                  <asvg:svgBlip xmlns:asvg="http://schemas.microsoft.com/office/drawing/2016/SVG/main" r:embed="rId5"/>
                </a:ext>
              </a:extLst>
            </a:blip>
            <a:stretch>
              <a:fillRect l="0" t="-27" r="0" b="-27"/>
            </a:stretch>
          </a:blipFill>
        </p:spPr>
      </p:sp>
      <p:sp>
        <p:nvSpPr>
          <p:cNvPr name="Freeform 4" id="4"/>
          <p:cNvSpPr/>
          <p:nvPr/>
        </p:nvSpPr>
        <p:spPr>
          <a:xfrm flipH="false" flipV="false" rot="0">
            <a:off x="9396276" y="1027006"/>
            <a:ext cx="8408041" cy="8285694"/>
          </a:xfrm>
          <a:custGeom>
            <a:avLst/>
            <a:gdLst/>
            <a:ahLst/>
            <a:cxnLst/>
            <a:rect r="r" b="b" t="t" l="l"/>
            <a:pathLst>
              <a:path h="8285694" w="8408041">
                <a:moveTo>
                  <a:pt x="0" y="0"/>
                </a:moveTo>
                <a:lnTo>
                  <a:pt x="8408041" y="0"/>
                </a:lnTo>
                <a:lnTo>
                  <a:pt x="8408041" y="8285695"/>
                </a:lnTo>
                <a:lnTo>
                  <a:pt x="0" y="8285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9752670" y="1378237"/>
            <a:ext cx="7695252" cy="7583232"/>
            <a:chOff x="0" y="0"/>
            <a:chExt cx="10260336" cy="10110976"/>
          </a:xfrm>
        </p:grpSpPr>
        <p:sp>
          <p:nvSpPr>
            <p:cNvPr name="Freeform 6" id="6"/>
            <p:cNvSpPr/>
            <p:nvPr/>
          </p:nvSpPr>
          <p:spPr>
            <a:xfrm flipH="false" flipV="false" rot="0">
              <a:off x="0" y="0"/>
              <a:ext cx="10260330" cy="10110978"/>
            </a:xfrm>
            <a:custGeom>
              <a:avLst/>
              <a:gdLst/>
              <a:ahLst/>
              <a:cxnLst/>
              <a:rect r="r" b="b" t="t" l="l"/>
              <a:pathLst>
                <a:path h="10110978" w="10260330">
                  <a:moveTo>
                    <a:pt x="5130165" y="0"/>
                  </a:moveTo>
                  <a:cubicBezTo>
                    <a:pt x="4933315" y="0"/>
                    <a:pt x="4736465" y="74676"/>
                    <a:pt x="4587113" y="224028"/>
                  </a:cubicBezTo>
                  <a:lnTo>
                    <a:pt x="298704" y="4512437"/>
                  </a:lnTo>
                  <a:cubicBezTo>
                    <a:pt x="0" y="4811141"/>
                    <a:pt x="0" y="5299837"/>
                    <a:pt x="298704" y="5598541"/>
                  </a:cubicBezTo>
                  <a:lnTo>
                    <a:pt x="4587113" y="9886950"/>
                  </a:lnTo>
                  <a:cubicBezTo>
                    <a:pt x="4736465" y="10036302"/>
                    <a:pt x="4933315" y="10110978"/>
                    <a:pt x="5130165" y="10110978"/>
                  </a:cubicBezTo>
                  <a:cubicBezTo>
                    <a:pt x="5327015" y="10110978"/>
                    <a:pt x="5523865" y="10036302"/>
                    <a:pt x="5673217" y="9886950"/>
                  </a:cubicBezTo>
                  <a:lnTo>
                    <a:pt x="9961626" y="5598541"/>
                  </a:lnTo>
                  <a:cubicBezTo>
                    <a:pt x="10260330" y="5299837"/>
                    <a:pt x="10260330" y="4811141"/>
                    <a:pt x="9961626" y="4512437"/>
                  </a:cubicBezTo>
                  <a:lnTo>
                    <a:pt x="5673217" y="224028"/>
                  </a:lnTo>
                  <a:cubicBezTo>
                    <a:pt x="5523865" y="74676"/>
                    <a:pt x="5327015" y="0"/>
                    <a:pt x="5130165" y="0"/>
                  </a:cubicBezTo>
                  <a:close/>
                </a:path>
              </a:pathLst>
            </a:custGeom>
            <a:blipFill>
              <a:blip r:embed="rId8"/>
              <a:stretch>
                <a:fillRect l="-24952" t="0" r="-24952" b="0"/>
              </a:stretch>
            </a:blipFill>
          </p:spPr>
        </p:sp>
      </p:grpSp>
      <p:grpSp>
        <p:nvGrpSpPr>
          <p:cNvPr name="Group 7" id="7"/>
          <p:cNvGrpSpPr/>
          <p:nvPr/>
        </p:nvGrpSpPr>
        <p:grpSpPr>
          <a:xfrm rot="0">
            <a:off x="9808680" y="1475953"/>
            <a:ext cx="2717591" cy="2717591"/>
            <a:chOff x="0" y="0"/>
            <a:chExt cx="3623455" cy="3623455"/>
          </a:xfrm>
        </p:grpSpPr>
        <p:sp>
          <p:nvSpPr>
            <p:cNvPr name="Freeform 8" id="8"/>
            <p:cNvSpPr/>
            <p:nvPr/>
          </p:nvSpPr>
          <p:spPr>
            <a:xfrm flipH="false" flipV="false" rot="0">
              <a:off x="0" y="0"/>
              <a:ext cx="3623437" cy="3623437"/>
            </a:xfrm>
            <a:custGeom>
              <a:avLst/>
              <a:gdLst/>
              <a:ahLst/>
              <a:cxnLst/>
              <a:rect r="r" b="b" t="t" l="l"/>
              <a:pathLst>
                <a:path h="3623437" w="3623437">
                  <a:moveTo>
                    <a:pt x="0" y="0"/>
                  </a:moveTo>
                  <a:lnTo>
                    <a:pt x="3623437" y="0"/>
                  </a:lnTo>
                  <a:lnTo>
                    <a:pt x="3623437" y="3623437"/>
                  </a:lnTo>
                  <a:lnTo>
                    <a:pt x="0" y="3623437"/>
                  </a:lnTo>
                  <a:lnTo>
                    <a:pt x="0" y="0"/>
                  </a:lnTo>
                  <a:close/>
                </a:path>
              </a:pathLst>
            </a:custGeom>
            <a:blipFill>
              <a:blip r:embed="rId9"/>
              <a:stretch>
                <a:fillRect l="0" t="0" r="0" b="0"/>
              </a:stretch>
            </a:blipFill>
          </p:spPr>
        </p:sp>
      </p:grpSp>
      <p:sp>
        <p:nvSpPr>
          <p:cNvPr name="Freeform 9" id="9"/>
          <p:cNvSpPr/>
          <p:nvPr/>
        </p:nvSpPr>
        <p:spPr>
          <a:xfrm flipH="false" flipV="false" rot="0">
            <a:off x="10025540" y="1674045"/>
            <a:ext cx="2283872" cy="2283872"/>
          </a:xfrm>
          <a:custGeom>
            <a:avLst/>
            <a:gdLst/>
            <a:ahLst/>
            <a:cxnLst/>
            <a:rect r="r" b="b" t="t" l="l"/>
            <a:pathLst>
              <a:path h="2283872" w="2283872">
                <a:moveTo>
                  <a:pt x="0" y="0"/>
                </a:moveTo>
                <a:lnTo>
                  <a:pt x="2283872" y="0"/>
                </a:lnTo>
                <a:lnTo>
                  <a:pt x="2283872" y="2283872"/>
                </a:lnTo>
                <a:lnTo>
                  <a:pt x="0" y="22838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028700" y="2654056"/>
            <a:ext cx="2396332" cy="66675"/>
            <a:chOff x="0" y="0"/>
            <a:chExt cx="3195109" cy="88900"/>
          </a:xfrm>
        </p:grpSpPr>
        <p:sp>
          <p:nvSpPr>
            <p:cNvPr name="Freeform 11" id="11"/>
            <p:cNvSpPr/>
            <p:nvPr/>
          </p:nvSpPr>
          <p:spPr>
            <a:xfrm flipH="false" flipV="false" rot="0">
              <a:off x="44450" y="0"/>
              <a:ext cx="3106166" cy="88900"/>
            </a:xfrm>
            <a:custGeom>
              <a:avLst/>
              <a:gdLst/>
              <a:ahLst/>
              <a:cxnLst/>
              <a:rect r="r" b="b" t="t" l="l"/>
              <a:pathLst>
                <a:path h="88900" w="3106166">
                  <a:moveTo>
                    <a:pt x="0" y="0"/>
                  </a:moveTo>
                  <a:lnTo>
                    <a:pt x="3106166" y="0"/>
                  </a:lnTo>
                  <a:lnTo>
                    <a:pt x="3106166" y="88900"/>
                  </a:lnTo>
                  <a:lnTo>
                    <a:pt x="0" y="88900"/>
                  </a:lnTo>
                  <a:close/>
                </a:path>
              </a:pathLst>
            </a:custGeom>
            <a:solidFill>
              <a:srgbClr val="FFFFFF"/>
            </a:solidFill>
          </p:spPr>
        </p:sp>
      </p:grpSp>
      <p:sp>
        <p:nvSpPr>
          <p:cNvPr name="Freeform 12" id="12"/>
          <p:cNvSpPr/>
          <p:nvPr/>
        </p:nvSpPr>
        <p:spPr>
          <a:xfrm flipH="false" flipV="false" rot="0">
            <a:off x="-1658866" y="3299610"/>
            <a:ext cx="7489584" cy="1015968"/>
          </a:xfrm>
          <a:custGeom>
            <a:avLst/>
            <a:gdLst/>
            <a:ahLst/>
            <a:cxnLst/>
            <a:rect r="r" b="b" t="t" l="l"/>
            <a:pathLst>
              <a:path h="1015968" w="7489584">
                <a:moveTo>
                  <a:pt x="0" y="0"/>
                </a:moveTo>
                <a:lnTo>
                  <a:pt x="7489584" y="0"/>
                </a:lnTo>
                <a:lnTo>
                  <a:pt x="7489584" y="1015968"/>
                </a:lnTo>
                <a:lnTo>
                  <a:pt x="0" y="10159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658866" y="5964854"/>
            <a:ext cx="7489584" cy="1015968"/>
          </a:xfrm>
          <a:custGeom>
            <a:avLst/>
            <a:gdLst/>
            <a:ahLst/>
            <a:cxnLst/>
            <a:rect r="r" b="b" t="t" l="l"/>
            <a:pathLst>
              <a:path h="1015968" w="7489584">
                <a:moveTo>
                  <a:pt x="0" y="0"/>
                </a:moveTo>
                <a:lnTo>
                  <a:pt x="7489584" y="0"/>
                </a:lnTo>
                <a:lnTo>
                  <a:pt x="7489584" y="1015968"/>
                </a:lnTo>
                <a:lnTo>
                  <a:pt x="0" y="10159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4" id="14"/>
          <p:cNvGrpSpPr/>
          <p:nvPr/>
        </p:nvGrpSpPr>
        <p:grpSpPr>
          <a:xfrm rot="0">
            <a:off x="10424504" y="2365807"/>
            <a:ext cx="1485945" cy="1084168"/>
            <a:chOff x="0" y="0"/>
            <a:chExt cx="1981260" cy="1445557"/>
          </a:xfrm>
        </p:grpSpPr>
        <p:sp>
          <p:nvSpPr>
            <p:cNvPr name="Freeform 15" id="15"/>
            <p:cNvSpPr/>
            <p:nvPr/>
          </p:nvSpPr>
          <p:spPr>
            <a:xfrm flipH="false" flipV="false" rot="0">
              <a:off x="25400" y="25400"/>
              <a:ext cx="1930400" cy="1394714"/>
            </a:xfrm>
            <a:custGeom>
              <a:avLst/>
              <a:gdLst/>
              <a:ahLst/>
              <a:cxnLst/>
              <a:rect r="r" b="b" t="t" l="l"/>
              <a:pathLst>
                <a:path h="1394714" w="1930400">
                  <a:moveTo>
                    <a:pt x="0" y="0"/>
                  </a:moveTo>
                  <a:lnTo>
                    <a:pt x="1930400" y="0"/>
                  </a:lnTo>
                  <a:lnTo>
                    <a:pt x="1930400" y="1394714"/>
                  </a:lnTo>
                  <a:lnTo>
                    <a:pt x="0" y="1394714"/>
                  </a:lnTo>
                  <a:lnTo>
                    <a:pt x="0" y="0"/>
                  </a:lnTo>
                  <a:close/>
                </a:path>
              </a:pathLst>
            </a:custGeom>
            <a:blipFill>
              <a:blip r:embed="rId14"/>
              <a:stretch>
                <a:fillRect l="-1703" t="-1821" r="-1707" b="-1824"/>
              </a:stretch>
            </a:blipFill>
          </p:spPr>
        </p:sp>
        <p:sp>
          <p:nvSpPr>
            <p:cNvPr name="Freeform 16" id="16"/>
            <p:cNvSpPr/>
            <p:nvPr/>
          </p:nvSpPr>
          <p:spPr>
            <a:xfrm flipH="false" flipV="false" rot="0">
              <a:off x="0" y="0"/>
              <a:ext cx="1981200" cy="1445514"/>
            </a:xfrm>
            <a:custGeom>
              <a:avLst/>
              <a:gdLst/>
              <a:ahLst/>
              <a:cxnLst/>
              <a:rect r="r" b="b" t="t" l="l"/>
              <a:pathLst>
                <a:path h="1445514" w="1981200">
                  <a:moveTo>
                    <a:pt x="25400" y="0"/>
                  </a:moveTo>
                  <a:lnTo>
                    <a:pt x="1955800" y="0"/>
                  </a:lnTo>
                  <a:cubicBezTo>
                    <a:pt x="1969770" y="0"/>
                    <a:pt x="1981200" y="11430"/>
                    <a:pt x="1981200" y="25400"/>
                  </a:cubicBezTo>
                  <a:lnTo>
                    <a:pt x="1981200" y="1420114"/>
                  </a:lnTo>
                  <a:cubicBezTo>
                    <a:pt x="1981200" y="1434084"/>
                    <a:pt x="1969770" y="1445514"/>
                    <a:pt x="1955800" y="1445514"/>
                  </a:cubicBezTo>
                  <a:lnTo>
                    <a:pt x="25400" y="1445514"/>
                  </a:lnTo>
                  <a:cubicBezTo>
                    <a:pt x="11430" y="1445514"/>
                    <a:pt x="0" y="1434084"/>
                    <a:pt x="0" y="1420114"/>
                  </a:cubicBezTo>
                  <a:lnTo>
                    <a:pt x="0" y="25400"/>
                  </a:lnTo>
                  <a:cubicBezTo>
                    <a:pt x="0" y="11430"/>
                    <a:pt x="11430" y="0"/>
                    <a:pt x="25400" y="0"/>
                  </a:cubicBezTo>
                  <a:moveTo>
                    <a:pt x="25400" y="50800"/>
                  </a:moveTo>
                  <a:lnTo>
                    <a:pt x="25400" y="25400"/>
                  </a:lnTo>
                  <a:lnTo>
                    <a:pt x="50800" y="25400"/>
                  </a:lnTo>
                  <a:lnTo>
                    <a:pt x="50800" y="1420114"/>
                  </a:lnTo>
                  <a:lnTo>
                    <a:pt x="25400" y="1420114"/>
                  </a:lnTo>
                  <a:lnTo>
                    <a:pt x="25400" y="1394714"/>
                  </a:lnTo>
                  <a:lnTo>
                    <a:pt x="1955800" y="1394714"/>
                  </a:lnTo>
                  <a:lnTo>
                    <a:pt x="1955800" y="1420114"/>
                  </a:lnTo>
                  <a:lnTo>
                    <a:pt x="1930400" y="1420114"/>
                  </a:lnTo>
                  <a:lnTo>
                    <a:pt x="1930400" y="25400"/>
                  </a:lnTo>
                  <a:lnTo>
                    <a:pt x="1955800" y="25400"/>
                  </a:lnTo>
                  <a:lnTo>
                    <a:pt x="1955800" y="50800"/>
                  </a:lnTo>
                  <a:lnTo>
                    <a:pt x="25400" y="50800"/>
                  </a:lnTo>
                  <a:close/>
                </a:path>
              </a:pathLst>
            </a:custGeom>
            <a:solidFill>
              <a:srgbClr val="000000"/>
            </a:solidFill>
          </p:spPr>
        </p:sp>
      </p:grpSp>
      <p:sp>
        <p:nvSpPr>
          <p:cNvPr name="TextBox 17" id="17"/>
          <p:cNvSpPr txBox="true"/>
          <p:nvPr/>
        </p:nvSpPr>
        <p:spPr>
          <a:xfrm rot="0">
            <a:off x="1028700" y="1403284"/>
            <a:ext cx="5765665" cy="1143000"/>
          </a:xfrm>
          <a:prstGeom prst="rect">
            <a:avLst/>
          </a:prstGeom>
        </p:spPr>
        <p:txBody>
          <a:bodyPr anchor="t" rtlCol="false" tIns="0" lIns="0" bIns="0" rIns="0">
            <a:spAutoFit/>
          </a:bodyPr>
          <a:lstStyle/>
          <a:p>
            <a:pPr algn="l">
              <a:lnSpc>
                <a:spcPts val="8400"/>
              </a:lnSpc>
            </a:pPr>
            <a:r>
              <a:rPr lang="en-US" sz="6000" b="true">
                <a:solidFill>
                  <a:srgbClr val="FFD230"/>
                </a:solidFill>
                <a:latin typeface="Oswald Bold"/>
                <a:ea typeface="Oswald Bold"/>
                <a:cs typeface="Oswald Bold"/>
                <a:sym typeface="Oswald Bold"/>
              </a:rPr>
              <a:t>CLEANING</a:t>
            </a:r>
          </a:p>
        </p:txBody>
      </p:sp>
      <p:sp>
        <p:nvSpPr>
          <p:cNvPr name="TextBox 18" id="18"/>
          <p:cNvSpPr txBox="true"/>
          <p:nvPr/>
        </p:nvSpPr>
        <p:spPr>
          <a:xfrm rot="0">
            <a:off x="1028700" y="876300"/>
            <a:ext cx="2485297" cy="755650"/>
          </a:xfrm>
          <a:prstGeom prst="rect">
            <a:avLst/>
          </a:prstGeom>
        </p:spPr>
        <p:txBody>
          <a:bodyPr anchor="t" rtlCol="false" tIns="0" lIns="0" bIns="0" rIns="0">
            <a:spAutoFit/>
          </a:bodyPr>
          <a:lstStyle/>
          <a:p>
            <a:pPr algn="l">
              <a:lnSpc>
                <a:spcPts val="5598"/>
              </a:lnSpc>
            </a:pPr>
            <a:r>
              <a:rPr lang="en-US" sz="3999" b="true">
                <a:solidFill>
                  <a:srgbClr val="FFFFFF"/>
                </a:solidFill>
                <a:latin typeface="Oswald Bold"/>
                <a:ea typeface="Oswald Bold"/>
                <a:cs typeface="Oswald Bold"/>
                <a:sym typeface="Oswald Bold"/>
              </a:rPr>
              <a:t>DATA</a:t>
            </a:r>
          </a:p>
        </p:txBody>
      </p:sp>
      <p:sp>
        <p:nvSpPr>
          <p:cNvPr name="TextBox 19" id="19"/>
          <p:cNvSpPr txBox="true"/>
          <p:nvPr/>
        </p:nvSpPr>
        <p:spPr>
          <a:xfrm rot="0">
            <a:off x="1028700" y="4527772"/>
            <a:ext cx="7325522" cy="1433333"/>
          </a:xfrm>
          <a:prstGeom prst="rect">
            <a:avLst/>
          </a:prstGeom>
        </p:spPr>
        <p:txBody>
          <a:bodyPr anchor="t" rtlCol="false" tIns="0" lIns="0" bIns="0" rIns="0">
            <a:spAutoFit/>
          </a:bodyPr>
          <a:lstStyle/>
          <a:p>
            <a:pPr algn="just">
              <a:lnSpc>
                <a:spcPts val="4059"/>
              </a:lnSpc>
            </a:pPr>
            <a:r>
              <a:rPr lang="en-US" b="true" sz="2900" spc="40">
                <a:solidFill>
                  <a:srgbClr val="FFFFFF"/>
                </a:solidFill>
                <a:latin typeface="Lato Bold"/>
                <a:ea typeface="Lato Bold"/>
                <a:cs typeface="Lato Bold"/>
                <a:sym typeface="Lato Bold"/>
              </a:rPr>
              <a:t>Setelah diperiksa, tidak terdapat missing value dalam dataset.</a:t>
            </a:r>
          </a:p>
          <a:p>
            <a:pPr algn="just">
              <a:lnSpc>
                <a:spcPts val="2784"/>
              </a:lnSpc>
            </a:pPr>
          </a:p>
        </p:txBody>
      </p:sp>
      <p:sp>
        <p:nvSpPr>
          <p:cNvPr name="TextBox 20" id="20"/>
          <p:cNvSpPr txBox="true"/>
          <p:nvPr/>
        </p:nvSpPr>
        <p:spPr>
          <a:xfrm rot="0">
            <a:off x="1028700" y="3482211"/>
            <a:ext cx="4260892" cy="687102"/>
          </a:xfrm>
          <a:prstGeom prst="rect">
            <a:avLst/>
          </a:prstGeom>
        </p:spPr>
        <p:txBody>
          <a:bodyPr anchor="t" rtlCol="false" tIns="0" lIns="0" bIns="0" rIns="0">
            <a:spAutoFit/>
          </a:bodyPr>
          <a:lstStyle/>
          <a:p>
            <a:pPr algn="l">
              <a:lnSpc>
                <a:spcPts val="5699"/>
              </a:lnSpc>
            </a:pPr>
            <a:r>
              <a:rPr lang="en-US" sz="4071" b="true">
                <a:solidFill>
                  <a:srgbClr val="06444A"/>
                </a:solidFill>
                <a:latin typeface="Oswald Bold"/>
                <a:ea typeface="Oswald Bold"/>
                <a:cs typeface="Oswald Bold"/>
                <a:sym typeface="Oswald Bold"/>
              </a:rPr>
              <a:t>MISSING VALUE</a:t>
            </a:r>
          </a:p>
        </p:txBody>
      </p:sp>
      <p:sp>
        <p:nvSpPr>
          <p:cNvPr name="TextBox 21" id="21"/>
          <p:cNvSpPr txBox="true"/>
          <p:nvPr/>
        </p:nvSpPr>
        <p:spPr>
          <a:xfrm rot="0">
            <a:off x="1028700" y="7178308"/>
            <a:ext cx="9903383" cy="2838641"/>
          </a:xfrm>
          <a:prstGeom prst="rect">
            <a:avLst/>
          </a:prstGeom>
        </p:spPr>
        <p:txBody>
          <a:bodyPr anchor="t" rtlCol="false" tIns="0" lIns="0" bIns="0" rIns="0">
            <a:spAutoFit/>
          </a:bodyPr>
          <a:lstStyle/>
          <a:p>
            <a:pPr algn="just">
              <a:lnSpc>
                <a:spcPts val="3919"/>
              </a:lnSpc>
            </a:pPr>
            <a:r>
              <a:rPr lang="en-US" b="true" sz="2799" spc="38">
                <a:solidFill>
                  <a:srgbClr val="FFFFFF"/>
                </a:solidFill>
                <a:latin typeface="Lato Bold"/>
                <a:ea typeface="Lato Bold"/>
                <a:cs typeface="Lato Bold"/>
                <a:sym typeface="Lato Bold"/>
              </a:rPr>
              <a:t>Terdapat 1 baris data duplikat.  dalam konteks ini, sepertinya memang beberapa baris ini adalah duplikat. Oleh karena itu, akan dilakukan penghapusan baris-baris duplikat ini dari dataset untuk mencegah duplikasi data yang tidak diinginkan.</a:t>
            </a:r>
          </a:p>
          <a:p>
            <a:pPr algn="just">
              <a:lnSpc>
                <a:spcPts val="1897"/>
              </a:lnSpc>
            </a:pPr>
          </a:p>
        </p:txBody>
      </p:sp>
      <p:sp>
        <p:nvSpPr>
          <p:cNvPr name="TextBox 22" id="22"/>
          <p:cNvSpPr txBox="true"/>
          <p:nvPr/>
        </p:nvSpPr>
        <p:spPr>
          <a:xfrm rot="0">
            <a:off x="1028700" y="6091187"/>
            <a:ext cx="4260892" cy="687102"/>
          </a:xfrm>
          <a:prstGeom prst="rect">
            <a:avLst/>
          </a:prstGeom>
        </p:spPr>
        <p:txBody>
          <a:bodyPr anchor="t" rtlCol="false" tIns="0" lIns="0" bIns="0" rIns="0">
            <a:spAutoFit/>
          </a:bodyPr>
          <a:lstStyle/>
          <a:p>
            <a:pPr algn="l">
              <a:lnSpc>
                <a:spcPts val="5699"/>
              </a:lnSpc>
            </a:pPr>
            <a:r>
              <a:rPr lang="en-US" sz="4071" b="true">
                <a:solidFill>
                  <a:srgbClr val="06444A"/>
                </a:solidFill>
                <a:latin typeface="Oswald Bold"/>
                <a:ea typeface="Oswald Bold"/>
                <a:cs typeface="Oswald Bold"/>
                <a:sym typeface="Oswald Bold"/>
              </a:rPr>
              <a:t>DUPLICATE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329508" y="3430925"/>
            <a:ext cx="7246789" cy="7366495"/>
          </a:xfrm>
          <a:custGeom>
            <a:avLst/>
            <a:gdLst/>
            <a:ahLst/>
            <a:cxnLst/>
            <a:rect r="r" b="b" t="t" l="l"/>
            <a:pathLst>
              <a:path h="7366495" w="7246789">
                <a:moveTo>
                  <a:pt x="7246789" y="0"/>
                </a:moveTo>
                <a:lnTo>
                  <a:pt x="0" y="0"/>
                </a:lnTo>
                <a:lnTo>
                  <a:pt x="0" y="7366495"/>
                </a:lnTo>
                <a:lnTo>
                  <a:pt x="7246789" y="7366495"/>
                </a:lnTo>
                <a:lnTo>
                  <a:pt x="7246789" y="0"/>
                </a:lnTo>
                <a:close/>
              </a:path>
            </a:pathLst>
          </a:custGeom>
          <a:blipFill>
            <a:blip r:embed="rId2">
              <a:extLst>
                <a:ext uri="{96DAC541-7B7A-43D3-8B79-37D633B846F1}">
                  <asvg:svgBlip xmlns:asvg="http://schemas.microsoft.com/office/drawing/2016/SVG/main" r:embed="rId3"/>
                </a:ext>
              </a:extLst>
            </a:blip>
            <a:stretch>
              <a:fillRect l="0" t="-27" r="0" b="-27"/>
            </a:stretch>
          </a:blipFill>
        </p:spPr>
      </p:sp>
      <p:sp>
        <p:nvSpPr>
          <p:cNvPr name="Freeform 3" id="3"/>
          <p:cNvSpPr/>
          <p:nvPr/>
        </p:nvSpPr>
        <p:spPr>
          <a:xfrm flipH="true" flipV="true" rot="0">
            <a:off x="-329508" y="-457716"/>
            <a:ext cx="7246789" cy="7366495"/>
          </a:xfrm>
          <a:custGeom>
            <a:avLst/>
            <a:gdLst/>
            <a:ahLst/>
            <a:cxnLst/>
            <a:rect r="r" b="b" t="t" l="l"/>
            <a:pathLst>
              <a:path h="7366495" w="7246789">
                <a:moveTo>
                  <a:pt x="7246789" y="7366495"/>
                </a:moveTo>
                <a:lnTo>
                  <a:pt x="0" y="7366495"/>
                </a:lnTo>
                <a:lnTo>
                  <a:pt x="0" y="0"/>
                </a:lnTo>
                <a:lnTo>
                  <a:pt x="7246789" y="0"/>
                </a:lnTo>
                <a:lnTo>
                  <a:pt x="7246789" y="7366495"/>
                </a:lnTo>
                <a:close/>
              </a:path>
            </a:pathLst>
          </a:custGeom>
          <a:blipFill>
            <a:blip r:embed="rId2">
              <a:extLst>
                <a:ext uri="{96DAC541-7B7A-43D3-8B79-37D633B846F1}">
                  <asvg:svgBlip xmlns:asvg="http://schemas.microsoft.com/office/drawing/2016/SVG/main" r:embed="rId3"/>
                </a:ext>
              </a:extLst>
            </a:blip>
            <a:stretch>
              <a:fillRect l="0" t="-27" r="0" b="-27"/>
            </a:stretch>
          </a:blipFill>
        </p:spPr>
      </p:sp>
      <p:sp>
        <p:nvSpPr>
          <p:cNvPr name="TextBox 4" id="4"/>
          <p:cNvSpPr txBox="true"/>
          <p:nvPr/>
        </p:nvSpPr>
        <p:spPr>
          <a:xfrm rot="0">
            <a:off x="1647081" y="4500346"/>
            <a:ext cx="1689535" cy="590451"/>
          </a:xfrm>
          <a:prstGeom prst="rect">
            <a:avLst/>
          </a:prstGeom>
        </p:spPr>
        <p:txBody>
          <a:bodyPr anchor="t" rtlCol="false" tIns="0" lIns="0" bIns="0" rIns="0">
            <a:spAutoFit/>
          </a:bodyPr>
          <a:lstStyle/>
          <a:p>
            <a:pPr algn="l">
              <a:lnSpc>
                <a:spcPts val="4200"/>
              </a:lnSpc>
            </a:pPr>
            <a:r>
              <a:rPr lang="en-US" sz="3000" b="true">
                <a:solidFill>
                  <a:srgbClr val="06444A"/>
                </a:solidFill>
                <a:latin typeface="Oswald Bold"/>
                <a:ea typeface="Oswald Bold"/>
                <a:cs typeface="Oswald Bold"/>
                <a:sym typeface="Oswald Bold"/>
              </a:rPr>
              <a:t>PROPERTI</a:t>
            </a:r>
          </a:p>
        </p:txBody>
      </p:sp>
      <p:sp>
        <p:nvSpPr>
          <p:cNvPr name="Freeform 5" id="5"/>
          <p:cNvSpPr/>
          <p:nvPr/>
        </p:nvSpPr>
        <p:spPr>
          <a:xfrm flipH="false" flipV="false" rot="0">
            <a:off x="455682" y="947950"/>
            <a:ext cx="8408041" cy="8285694"/>
          </a:xfrm>
          <a:custGeom>
            <a:avLst/>
            <a:gdLst/>
            <a:ahLst/>
            <a:cxnLst/>
            <a:rect r="r" b="b" t="t" l="l"/>
            <a:pathLst>
              <a:path h="8285694" w="8408041">
                <a:moveTo>
                  <a:pt x="0" y="0"/>
                </a:moveTo>
                <a:lnTo>
                  <a:pt x="8408041" y="0"/>
                </a:lnTo>
                <a:lnTo>
                  <a:pt x="8408041" y="8285695"/>
                </a:lnTo>
                <a:lnTo>
                  <a:pt x="0" y="82856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12076" y="1299182"/>
            <a:ext cx="7695252" cy="7583232"/>
            <a:chOff x="0" y="0"/>
            <a:chExt cx="10260336" cy="10110976"/>
          </a:xfrm>
        </p:grpSpPr>
        <p:sp>
          <p:nvSpPr>
            <p:cNvPr name="Freeform 7" id="7"/>
            <p:cNvSpPr/>
            <p:nvPr/>
          </p:nvSpPr>
          <p:spPr>
            <a:xfrm flipH="false" flipV="false" rot="0">
              <a:off x="0" y="0"/>
              <a:ext cx="10260330" cy="10110978"/>
            </a:xfrm>
            <a:custGeom>
              <a:avLst/>
              <a:gdLst/>
              <a:ahLst/>
              <a:cxnLst/>
              <a:rect r="r" b="b" t="t" l="l"/>
              <a:pathLst>
                <a:path h="10110978" w="10260330">
                  <a:moveTo>
                    <a:pt x="5130165" y="0"/>
                  </a:moveTo>
                  <a:cubicBezTo>
                    <a:pt x="4933315" y="0"/>
                    <a:pt x="4736465" y="74676"/>
                    <a:pt x="4587113" y="224028"/>
                  </a:cubicBezTo>
                  <a:lnTo>
                    <a:pt x="298704" y="4512437"/>
                  </a:lnTo>
                  <a:cubicBezTo>
                    <a:pt x="0" y="4811141"/>
                    <a:pt x="0" y="5299837"/>
                    <a:pt x="298704" y="5598541"/>
                  </a:cubicBezTo>
                  <a:lnTo>
                    <a:pt x="4587113" y="9886950"/>
                  </a:lnTo>
                  <a:cubicBezTo>
                    <a:pt x="4736465" y="10036302"/>
                    <a:pt x="4933315" y="10110978"/>
                    <a:pt x="5130165" y="10110978"/>
                  </a:cubicBezTo>
                  <a:cubicBezTo>
                    <a:pt x="5327015" y="10110978"/>
                    <a:pt x="5523865" y="10036302"/>
                    <a:pt x="5673217" y="9886950"/>
                  </a:cubicBezTo>
                  <a:lnTo>
                    <a:pt x="9961626" y="5598541"/>
                  </a:lnTo>
                  <a:cubicBezTo>
                    <a:pt x="10260330" y="5299837"/>
                    <a:pt x="10260330" y="4811141"/>
                    <a:pt x="9961626" y="4512437"/>
                  </a:cubicBezTo>
                  <a:lnTo>
                    <a:pt x="5673217" y="224028"/>
                  </a:lnTo>
                  <a:cubicBezTo>
                    <a:pt x="5523865" y="74676"/>
                    <a:pt x="5327015" y="0"/>
                    <a:pt x="5130165" y="0"/>
                  </a:cubicBezTo>
                  <a:close/>
                </a:path>
              </a:pathLst>
            </a:custGeom>
            <a:blipFill>
              <a:blip r:embed="rId6"/>
              <a:stretch>
                <a:fillRect l="-24999" t="0" r="-25000" b="0"/>
              </a:stretch>
            </a:blipFill>
          </p:spPr>
        </p:sp>
      </p:grpSp>
      <p:grpSp>
        <p:nvGrpSpPr>
          <p:cNvPr name="Group 8" id="8"/>
          <p:cNvGrpSpPr/>
          <p:nvPr/>
        </p:nvGrpSpPr>
        <p:grpSpPr>
          <a:xfrm rot="0">
            <a:off x="5366047" y="1299182"/>
            <a:ext cx="2717591" cy="2717591"/>
            <a:chOff x="0" y="0"/>
            <a:chExt cx="3623455" cy="3623455"/>
          </a:xfrm>
        </p:grpSpPr>
        <p:sp>
          <p:nvSpPr>
            <p:cNvPr name="Freeform 9" id="9"/>
            <p:cNvSpPr/>
            <p:nvPr/>
          </p:nvSpPr>
          <p:spPr>
            <a:xfrm flipH="false" flipV="false" rot="0">
              <a:off x="0" y="0"/>
              <a:ext cx="3623437" cy="3623437"/>
            </a:xfrm>
            <a:custGeom>
              <a:avLst/>
              <a:gdLst/>
              <a:ahLst/>
              <a:cxnLst/>
              <a:rect r="r" b="b" t="t" l="l"/>
              <a:pathLst>
                <a:path h="3623437" w="3623437">
                  <a:moveTo>
                    <a:pt x="0" y="0"/>
                  </a:moveTo>
                  <a:lnTo>
                    <a:pt x="3623437" y="0"/>
                  </a:lnTo>
                  <a:lnTo>
                    <a:pt x="3623437" y="3623437"/>
                  </a:lnTo>
                  <a:lnTo>
                    <a:pt x="0" y="3623437"/>
                  </a:lnTo>
                  <a:lnTo>
                    <a:pt x="0" y="0"/>
                  </a:lnTo>
                  <a:close/>
                </a:path>
              </a:pathLst>
            </a:custGeom>
            <a:blipFill>
              <a:blip r:embed="rId7"/>
              <a:stretch>
                <a:fillRect l="0" t="0" r="0" b="0"/>
              </a:stretch>
            </a:blipFill>
          </p:spPr>
        </p:sp>
      </p:grpSp>
      <p:sp>
        <p:nvSpPr>
          <p:cNvPr name="Freeform 10" id="10"/>
          <p:cNvSpPr/>
          <p:nvPr/>
        </p:nvSpPr>
        <p:spPr>
          <a:xfrm flipH="false" flipV="false" rot="0">
            <a:off x="5582906" y="1497273"/>
            <a:ext cx="2283872" cy="2283872"/>
          </a:xfrm>
          <a:custGeom>
            <a:avLst/>
            <a:gdLst/>
            <a:ahLst/>
            <a:cxnLst/>
            <a:rect r="r" b="b" t="t" l="l"/>
            <a:pathLst>
              <a:path h="2283872" w="2283872">
                <a:moveTo>
                  <a:pt x="0" y="0"/>
                </a:moveTo>
                <a:lnTo>
                  <a:pt x="2283872" y="0"/>
                </a:lnTo>
                <a:lnTo>
                  <a:pt x="2283872" y="2283872"/>
                </a:lnTo>
                <a:lnTo>
                  <a:pt x="0" y="22838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14810332" y="2782045"/>
            <a:ext cx="2396332" cy="66675"/>
            <a:chOff x="0" y="0"/>
            <a:chExt cx="3195109" cy="88900"/>
          </a:xfrm>
        </p:grpSpPr>
        <p:sp>
          <p:nvSpPr>
            <p:cNvPr name="Freeform 12" id="12"/>
            <p:cNvSpPr/>
            <p:nvPr/>
          </p:nvSpPr>
          <p:spPr>
            <a:xfrm flipH="false" flipV="false" rot="0">
              <a:off x="44450" y="0"/>
              <a:ext cx="3106166" cy="88900"/>
            </a:xfrm>
            <a:custGeom>
              <a:avLst/>
              <a:gdLst/>
              <a:ahLst/>
              <a:cxnLst/>
              <a:rect r="r" b="b" t="t" l="l"/>
              <a:pathLst>
                <a:path h="88900" w="3106166">
                  <a:moveTo>
                    <a:pt x="0" y="0"/>
                  </a:moveTo>
                  <a:lnTo>
                    <a:pt x="3106166" y="0"/>
                  </a:lnTo>
                  <a:lnTo>
                    <a:pt x="3106166" y="88900"/>
                  </a:lnTo>
                  <a:lnTo>
                    <a:pt x="0" y="88900"/>
                  </a:lnTo>
                  <a:close/>
                </a:path>
              </a:pathLst>
            </a:custGeom>
            <a:solidFill>
              <a:srgbClr val="FFFFFF"/>
            </a:solidFill>
          </p:spPr>
        </p:sp>
      </p:grpSp>
      <p:sp>
        <p:nvSpPr>
          <p:cNvPr name="Freeform 13" id="13"/>
          <p:cNvSpPr/>
          <p:nvPr/>
        </p:nvSpPr>
        <p:spPr>
          <a:xfrm flipH="false" flipV="false" rot="0">
            <a:off x="11585309" y="3083118"/>
            <a:ext cx="7489584" cy="1015968"/>
          </a:xfrm>
          <a:custGeom>
            <a:avLst/>
            <a:gdLst/>
            <a:ahLst/>
            <a:cxnLst/>
            <a:rect r="r" b="b" t="t" l="l"/>
            <a:pathLst>
              <a:path h="1015968" w="7489584">
                <a:moveTo>
                  <a:pt x="0" y="0"/>
                </a:moveTo>
                <a:lnTo>
                  <a:pt x="7489584" y="0"/>
                </a:lnTo>
                <a:lnTo>
                  <a:pt x="7489584" y="1015968"/>
                </a:lnTo>
                <a:lnTo>
                  <a:pt x="0" y="10159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1407662" y="1350580"/>
            <a:ext cx="5765665" cy="1143000"/>
          </a:xfrm>
          <a:prstGeom prst="rect">
            <a:avLst/>
          </a:prstGeom>
        </p:spPr>
        <p:txBody>
          <a:bodyPr anchor="t" rtlCol="false" tIns="0" lIns="0" bIns="0" rIns="0">
            <a:spAutoFit/>
          </a:bodyPr>
          <a:lstStyle/>
          <a:p>
            <a:pPr algn="r">
              <a:lnSpc>
                <a:spcPts val="8400"/>
              </a:lnSpc>
            </a:pPr>
            <a:r>
              <a:rPr lang="en-US" sz="6000" b="true">
                <a:solidFill>
                  <a:srgbClr val="FFD230"/>
                </a:solidFill>
                <a:latin typeface="Oswald Bold"/>
                <a:ea typeface="Oswald Bold"/>
                <a:cs typeface="Oswald Bold"/>
                <a:sym typeface="Oswald Bold"/>
              </a:rPr>
              <a:t>CLEANING</a:t>
            </a:r>
          </a:p>
        </p:txBody>
      </p:sp>
      <p:sp>
        <p:nvSpPr>
          <p:cNvPr name="TextBox 15" id="15"/>
          <p:cNvSpPr txBox="true"/>
          <p:nvPr/>
        </p:nvSpPr>
        <p:spPr>
          <a:xfrm rot="0">
            <a:off x="14688030" y="823596"/>
            <a:ext cx="2485297" cy="755650"/>
          </a:xfrm>
          <a:prstGeom prst="rect">
            <a:avLst/>
          </a:prstGeom>
        </p:spPr>
        <p:txBody>
          <a:bodyPr anchor="t" rtlCol="false" tIns="0" lIns="0" bIns="0" rIns="0">
            <a:spAutoFit/>
          </a:bodyPr>
          <a:lstStyle/>
          <a:p>
            <a:pPr algn="r">
              <a:lnSpc>
                <a:spcPts val="5598"/>
              </a:lnSpc>
            </a:pPr>
            <a:r>
              <a:rPr lang="en-US" sz="3999" b="true">
                <a:solidFill>
                  <a:srgbClr val="FFFFFF"/>
                </a:solidFill>
                <a:latin typeface="Oswald Bold"/>
                <a:ea typeface="Oswald Bold"/>
                <a:cs typeface="Oswald Bold"/>
                <a:sym typeface="Oswald Bold"/>
              </a:rPr>
              <a:t>DATA</a:t>
            </a:r>
          </a:p>
        </p:txBody>
      </p:sp>
      <p:sp>
        <p:nvSpPr>
          <p:cNvPr name="TextBox 16" id="16"/>
          <p:cNvSpPr txBox="true"/>
          <p:nvPr/>
        </p:nvSpPr>
        <p:spPr>
          <a:xfrm rot="0">
            <a:off x="9342908" y="4784886"/>
            <a:ext cx="8591201" cy="3036557"/>
          </a:xfrm>
          <a:prstGeom prst="rect">
            <a:avLst/>
          </a:prstGeom>
        </p:spPr>
        <p:txBody>
          <a:bodyPr anchor="t" rtlCol="false" tIns="0" lIns="0" bIns="0" rIns="0">
            <a:spAutoFit/>
          </a:bodyPr>
          <a:lstStyle/>
          <a:p>
            <a:pPr algn="r">
              <a:lnSpc>
                <a:spcPts val="4479"/>
              </a:lnSpc>
            </a:pPr>
            <a:r>
              <a:rPr lang="en-US" b="true" sz="3199" spc="44">
                <a:solidFill>
                  <a:srgbClr val="FFD230"/>
                </a:solidFill>
                <a:latin typeface="Lato Bold"/>
                <a:ea typeface="Lato Bold"/>
                <a:cs typeface="Lato Bold"/>
                <a:sym typeface="Lato Bold"/>
              </a:rPr>
              <a:t>Dropping Feature Negotiable</a:t>
            </a:r>
          </a:p>
          <a:p>
            <a:pPr algn="r">
              <a:lnSpc>
                <a:spcPts val="1099"/>
              </a:lnSpc>
            </a:pPr>
          </a:p>
          <a:p>
            <a:pPr algn="r">
              <a:lnSpc>
                <a:spcPts val="3078"/>
              </a:lnSpc>
            </a:pPr>
            <a:r>
              <a:rPr lang="en-US" sz="2199" spc="30">
                <a:solidFill>
                  <a:srgbClr val="FFFFFF"/>
                </a:solidFill>
                <a:latin typeface="Lato"/>
                <a:ea typeface="Lato"/>
                <a:cs typeface="Lato"/>
                <a:sym typeface="Lato"/>
              </a:rPr>
              <a:t>Kolom "Negotiable" akan dihapus karena kemungkinan dianggap tidak relevan atau kurang berkontribusi pada pemahaman dan prediksi harga mobil bekas. Korelasi antara fitur "Negotiable" dan target "Price" menunjukkan nilai NaN, yang menandakan bahwa tidak ada korelasi linear yang terukur antara keduanya</a:t>
            </a:r>
            <a:r>
              <a:rPr lang="en-US" b="true" sz="2199" spc="30">
                <a:solidFill>
                  <a:srgbClr val="FFFFFF"/>
                </a:solidFill>
                <a:latin typeface="Lato Bold"/>
                <a:ea typeface="Lato Bold"/>
                <a:cs typeface="Lato Bold"/>
                <a:sym typeface="Lato Bold"/>
              </a:rPr>
              <a:t>.</a:t>
            </a:r>
          </a:p>
          <a:p>
            <a:pPr algn="r">
              <a:lnSpc>
                <a:spcPts val="3078"/>
              </a:lnSpc>
            </a:pPr>
          </a:p>
        </p:txBody>
      </p:sp>
      <p:sp>
        <p:nvSpPr>
          <p:cNvPr name="TextBox 17" id="17"/>
          <p:cNvSpPr txBox="true"/>
          <p:nvPr/>
        </p:nvSpPr>
        <p:spPr>
          <a:xfrm rot="0">
            <a:off x="11138839" y="3196902"/>
            <a:ext cx="6053538" cy="848446"/>
          </a:xfrm>
          <a:prstGeom prst="rect">
            <a:avLst/>
          </a:prstGeom>
        </p:spPr>
        <p:txBody>
          <a:bodyPr anchor="t" rtlCol="false" tIns="0" lIns="0" bIns="0" rIns="0">
            <a:spAutoFit/>
          </a:bodyPr>
          <a:lstStyle/>
          <a:p>
            <a:pPr algn="r">
              <a:lnSpc>
                <a:spcPts val="6259"/>
              </a:lnSpc>
            </a:pPr>
            <a:r>
              <a:rPr lang="en-US" sz="4470" b="true">
                <a:solidFill>
                  <a:srgbClr val="06444A"/>
                </a:solidFill>
                <a:latin typeface="Oswald Bold"/>
                <a:ea typeface="Oswald Bold"/>
                <a:cs typeface="Oswald Bold"/>
                <a:sym typeface="Oswald Bold"/>
              </a:rPr>
              <a:t>FEATURE SELECTION</a:t>
            </a:r>
          </a:p>
        </p:txBody>
      </p:sp>
      <p:sp>
        <p:nvSpPr>
          <p:cNvPr name="Freeform 18" id="18"/>
          <p:cNvSpPr/>
          <p:nvPr/>
        </p:nvSpPr>
        <p:spPr>
          <a:xfrm flipH="false" flipV="false" rot="0">
            <a:off x="6138276" y="2063233"/>
            <a:ext cx="1173133" cy="1189488"/>
          </a:xfrm>
          <a:custGeom>
            <a:avLst/>
            <a:gdLst/>
            <a:ahLst/>
            <a:cxnLst/>
            <a:rect r="r" b="b" t="t" l="l"/>
            <a:pathLst>
              <a:path h="1189488" w="1173133">
                <a:moveTo>
                  <a:pt x="0" y="0"/>
                </a:moveTo>
                <a:lnTo>
                  <a:pt x="1173133" y="0"/>
                </a:lnTo>
                <a:lnTo>
                  <a:pt x="1173133" y="1189488"/>
                </a:lnTo>
                <a:lnTo>
                  <a:pt x="0" y="1189488"/>
                </a:lnTo>
                <a:lnTo>
                  <a:pt x="0" y="0"/>
                </a:lnTo>
                <a:close/>
              </a:path>
            </a:pathLst>
          </a:custGeom>
          <a:blipFill>
            <a:blip r:embed="rId12">
              <a:extLst>
                <a:ext uri="{96DAC541-7B7A-43D3-8B79-37D633B846F1}">
                  <asvg:svgBlip xmlns:asvg="http://schemas.microsoft.com/office/drawing/2016/SVG/main" r:embed="rId13"/>
                </a:ext>
              </a:extLst>
            </a:blip>
            <a:stretch>
              <a:fillRect l="-291" t="0" r="-291"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76532" y="1601441"/>
            <a:ext cx="7811083" cy="938128"/>
          </a:xfrm>
          <a:custGeom>
            <a:avLst/>
            <a:gdLst/>
            <a:ahLst/>
            <a:cxnLst/>
            <a:rect r="r" b="b" t="t" l="l"/>
            <a:pathLst>
              <a:path h="938128" w="7811083">
                <a:moveTo>
                  <a:pt x="0" y="0"/>
                </a:moveTo>
                <a:lnTo>
                  <a:pt x="7811083" y="0"/>
                </a:lnTo>
                <a:lnTo>
                  <a:pt x="7811083" y="938128"/>
                </a:lnTo>
                <a:lnTo>
                  <a:pt x="0" y="938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6681" y="-85783"/>
            <a:ext cx="4202919" cy="4114800"/>
          </a:xfrm>
          <a:custGeom>
            <a:avLst/>
            <a:gdLst/>
            <a:ahLst/>
            <a:cxnLst/>
            <a:rect r="r" b="b" t="t" l="l"/>
            <a:pathLst>
              <a:path h="4114800" w="4202919">
                <a:moveTo>
                  <a:pt x="0" y="0"/>
                </a:moveTo>
                <a:lnTo>
                  <a:pt x="4202919" y="0"/>
                </a:lnTo>
                <a:lnTo>
                  <a:pt x="4202919" y="4114799"/>
                </a:lnTo>
                <a:lnTo>
                  <a:pt x="0" y="4114799"/>
                </a:lnTo>
                <a:lnTo>
                  <a:pt x="0"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TextBox 4" id="4"/>
          <p:cNvSpPr txBox="true"/>
          <p:nvPr/>
        </p:nvSpPr>
        <p:spPr>
          <a:xfrm rot="0">
            <a:off x="6257362" y="381344"/>
            <a:ext cx="5773275" cy="969645"/>
          </a:xfrm>
          <a:prstGeom prst="rect">
            <a:avLst/>
          </a:prstGeom>
        </p:spPr>
        <p:txBody>
          <a:bodyPr anchor="t" rtlCol="false" tIns="0" lIns="0" bIns="0" rIns="0">
            <a:spAutoFit/>
          </a:bodyPr>
          <a:lstStyle/>
          <a:p>
            <a:pPr algn="just">
              <a:lnSpc>
                <a:spcPts val="7980"/>
              </a:lnSpc>
            </a:pPr>
            <a:r>
              <a:rPr lang="en-US" sz="5700" b="true">
                <a:solidFill>
                  <a:srgbClr val="FFFFFF"/>
                </a:solidFill>
                <a:latin typeface="Oswald Bold"/>
                <a:ea typeface="Oswald Bold"/>
                <a:cs typeface="Oswald Bold"/>
                <a:sym typeface="Oswald Bold"/>
              </a:rPr>
              <a:t>DATA </a:t>
            </a:r>
            <a:r>
              <a:rPr lang="en-US" sz="5700" b="true">
                <a:solidFill>
                  <a:srgbClr val="FFD230"/>
                </a:solidFill>
                <a:latin typeface="Oswald Bold"/>
                <a:ea typeface="Oswald Bold"/>
                <a:cs typeface="Oswald Bold"/>
                <a:sym typeface="Oswald Bold"/>
              </a:rPr>
              <a:t>CLEANING</a:t>
            </a:r>
          </a:p>
        </p:txBody>
      </p:sp>
      <p:sp>
        <p:nvSpPr>
          <p:cNvPr name="TextBox 5" id="5"/>
          <p:cNvSpPr txBox="true"/>
          <p:nvPr/>
        </p:nvSpPr>
        <p:spPr>
          <a:xfrm rot="0">
            <a:off x="-255860" y="1688249"/>
            <a:ext cx="5693266" cy="688313"/>
          </a:xfrm>
          <a:prstGeom prst="rect">
            <a:avLst/>
          </a:prstGeom>
        </p:spPr>
        <p:txBody>
          <a:bodyPr anchor="t" rtlCol="false" tIns="0" lIns="0" bIns="0" rIns="0">
            <a:spAutoFit/>
          </a:bodyPr>
          <a:lstStyle/>
          <a:p>
            <a:pPr algn="ctr">
              <a:lnSpc>
                <a:spcPts val="5640"/>
              </a:lnSpc>
            </a:pPr>
            <a:r>
              <a:rPr lang="en-US" sz="4029" b="true">
                <a:solidFill>
                  <a:srgbClr val="06444A"/>
                </a:solidFill>
                <a:latin typeface="Oswald Bold"/>
                <a:ea typeface="Oswald Bold"/>
                <a:cs typeface="Oswald Bold"/>
                <a:sym typeface="Oswald Bold"/>
              </a:rPr>
              <a:t>HANDLING OUTLIER</a:t>
            </a:r>
          </a:p>
        </p:txBody>
      </p:sp>
      <p:sp>
        <p:nvSpPr>
          <p:cNvPr name="Freeform 6" id="6"/>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4">
              <a:extLst>
                <a:ext uri="{96DAC541-7B7A-43D3-8B79-37D633B846F1}">
                  <asvg:svgBlip xmlns:asvg="http://schemas.microsoft.com/office/drawing/2016/SVG/main" r:embed="rId5"/>
                </a:ext>
              </a:extLst>
            </a:blip>
            <a:stretch>
              <a:fillRect l="-84" t="0" r="-84" b="0"/>
            </a:stretch>
          </a:blipFill>
        </p:spPr>
      </p:sp>
      <p:sp>
        <p:nvSpPr>
          <p:cNvPr name="TextBox 7" id="7"/>
          <p:cNvSpPr txBox="true"/>
          <p:nvPr/>
        </p:nvSpPr>
        <p:spPr>
          <a:xfrm rot="0">
            <a:off x="119193" y="4133791"/>
            <a:ext cx="7760163" cy="2334870"/>
          </a:xfrm>
          <a:prstGeom prst="rect">
            <a:avLst/>
          </a:prstGeom>
        </p:spPr>
        <p:txBody>
          <a:bodyPr anchor="t" rtlCol="false" tIns="0" lIns="0" bIns="0" rIns="0">
            <a:spAutoFit/>
          </a:bodyPr>
          <a:lstStyle/>
          <a:p>
            <a:pPr algn="just" marL="502798" indent="-167599" lvl="2">
              <a:lnSpc>
                <a:spcPts val="3078"/>
              </a:lnSpc>
              <a:buFont typeface="Arial"/>
              <a:buChar char="⚬"/>
            </a:pPr>
            <a:r>
              <a:rPr lang="en-US" sz="2199" spc="30">
                <a:solidFill>
                  <a:srgbClr val="FFFFFF"/>
                </a:solidFill>
                <a:latin typeface="Lato"/>
                <a:ea typeface="Lato"/>
                <a:cs typeface="Lato"/>
                <a:sym typeface="Lato"/>
              </a:rPr>
              <a:t>Price: Minimum harga mobil ditetapkan dengan cut-off pada 4000 Riyal untuk menghindari data tidak masuk akal. Data dengan harga di bawah kisaran pasar mobil bekas (dibawah 4000 Riyal) dihilangkan agar hasil prediksi lebih realistis sesuai dengan harga mobil bekas di Arab Saudi.</a:t>
            </a:r>
          </a:p>
        </p:txBody>
      </p:sp>
      <p:sp>
        <p:nvSpPr>
          <p:cNvPr name="TextBox 8" id="8"/>
          <p:cNvSpPr txBox="true"/>
          <p:nvPr/>
        </p:nvSpPr>
        <p:spPr>
          <a:xfrm rot="0">
            <a:off x="8627582" y="1939924"/>
            <a:ext cx="9379944" cy="1622368"/>
          </a:xfrm>
          <a:prstGeom prst="rect">
            <a:avLst/>
          </a:prstGeom>
        </p:spPr>
        <p:txBody>
          <a:bodyPr anchor="t" rtlCol="false" tIns="0" lIns="0" bIns="0" rIns="0">
            <a:spAutoFit/>
          </a:bodyPr>
          <a:lstStyle/>
          <a:p>
            <a:pPr algn="just">
              <a:lnSpc>
                <a:spcPts val="1099"/>
              </a:lnSpc>
            </a:pPr>
          </a:p>
          <a:p>
            <a:pPr algn="just">
              <a:lnSpc>
                <a:spcPts val="3078"/>
              </a:lnSpc>
            </a:pPr>
            <a:r>
              <a:rPr lang="en-US" sz="2199" spc="30">
                <a:solidFill>
                  <a:srgbClr val="FCFFFE"/>
                </a:solidFill>
                <a:latin typeface="Lato"/>
                <a:ea typeface="Lato"/>
                <a:cs typeface="Lato"/>
                <a:sym typeface="Lato"/>
              </a:rPr>
              <a:t>Mileage: Berdasarkan informasi pasar mobil di Arab Saudi, rentang nilai mileage berada di antara 1200 hingga 82000 km. Outlier dengan mileage lebih dari 450000 telah dihapus untuk memastikan data lebih akurat dan meminimalisasi distorsi dalam hasil prediksi.</a:t>
            </a:r>
          </a:p>
        </p:txBody>
      </p:sp>
      <p:sp>
        <p:nvSpPr>
          <p:cNvPr name="TextBox 9" id="9"/>
          <p:cNvSpPr txBox="true"/>
          <p:nvPr/>
        </p:nvSpPr>
        <p:spPr>
          <a:xfrm rot="0">
            <a:off x="9878344" y="5472676"/>
            <a:ext cx="8129182" cy="1944345"/>
          </a:xfrm>
          <a:prstGeom prst="rect">
            <a:avLst/>
          </a:prstGeom>
        </p:spPr>
        <p:txBody>
          <a:bodyPr anchor="t" rtlCol="false" tIns="0" lIns="0" bIns="0" rIns="0">
            <a:spAutoFit/>
          </a:bodyPr>
          <a:lstStyle/>
          <a:p>
            <a:pPr algn="just" marL="502798" indent="-167599" lvl="2">
              <a:lnSpc>
                <a:spcPts val="3078"/>
              </a:lnSpc>
            </a:pPr>
            <a:r>
              <a:rPr lang="en-US" sz="2199" spc="30">
                <a:solidFill>
                  <a:srgbClr val="FFFFFF"/>
                </a:solidFill>
                <a:latin typeface="Lato"/>
                <a:ea typeface="Lato"/>
                <a:cs typeface="Lato"/>
                <a:sym typeface="Lato"/>
              </a:rPr>
              <a:t>Berdasarkan informasi dataset, nilai tahun maksimum adalah tahun 2021, namun terdapat data anomali dengan tahun 2022. Selain itu, nilai tahun minimum dibatasi pada rentang 2000 hingga 2021 untuk memastikan prediksi yang lebih relevan dan valid.</a:t>
            </a:r>
          </a:p>
        </p:txBody>
      </p:sp>
      <p:sp>
        <p:nvSpPr>
          <p:cNvPr name="TextBox 10" id="10"/>
          <p:cNvSpPr txBox="true"/>
          <p:nvPr/>
        </p:nvSpPr>
        <p:spPr>
          <a:xfrm rot="0">
            <a:off x="577711" y="8310969"/>
            <a:ext cx="17088445" cy="1163295"/>
          </a:xfrm>
          <a:prstGeom prst="rect">
            <a:avLst/>
          </a:prstGeom>
        </p:spPr>
        <p:txBody>
          <a:bodyPr anchor="t" rtlCol="false" tIns="0" lIns="0" bIns="0" rIns="0">
            <a:spAutoFit/>
          </a:bodyPr>
          <a:lstStyle/>
          <a:p>
            <a:pPr algn="just">
              <a:lnSpc>
                <a:spcPts val="3078"/>
              </a:lnSpc>
            </a:pPr>
            <a:r>
              <a:rPr lang="en-US" sz="2199" spc="30">
                <a:solidFill>
                  <a:srgbClr val="FFFFFF"/>
                </a:solidFill>
                <a:latin typeface="Lato"/>
                <a:ea typeface="Lato"/>
                <a:cs typeface="Lato"/>
                <a:sym typeface="Lato"/>
              </a:rPr>
              <a:t>Engine Size: Distribusi data pada kolom Engine Size menunjukkan skewness positif, di mana sebagian besar nilai berada di bawah 3.8, sementara nilai maksimum mencapai 9. Untuk menghindari distorsi dalam model, titik-titik data dengan nilai Engine Size lebih dari 6.5 dihapus dari dataset.</a:t>
            </a:r>
          </a:p>
        </p:txBody>
      </p:sp>
      <p:sp>
        <p:nvSpPr>
          <p:cNvPr name="Freeform 11" id="11"/>
          <p:cNvSpPr/>
          <p:nvPr/>
        </p:nvSpPr>
        <p:spPr>
          <a:xfrm flipH="false" flipV="false" rot="0">
            <a:off x="13715891" y="526637"/>
            <a:ext cx="5205771" cy="862452"/>
          </a:xfrm>
          <a:custGeom>
            <a:avLst/>
            <a:gdLst/>
            <a:ahLst/>
            <a:cxnLst/>
            <a:rect r="r" b="b" t="t" l="l"/>
            <a:pathLst>
              <a:path h="862452" w="5205771">
                <a:moveTo>
                  <a:pt x="0" y="0"/>
                </a:moveTo>
                <a:lnTo>
                  <a:pt x="5205771" y="0"/>
                </a:lnTo>
                <a:lnTo>
                  <a:pt x="5205771" y="862452"/>
                </a:lnTo>
                <a:lnTo>
                  <a:pt x="0" y="862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3942935" y="629251"/>
            <a:ext cx="3316365" cy="590550"/>
          </a:xfrm>
          <a:prstGeom prst="rect">
            <a:avLst/>
          </a:prstGeom>
        </p:spPr>
        <p:txBody>
          <a:bodyPr anchor="t" rtlCol="false" tIns="0" lIns="0" bIns="0" rIns="0">
            <a:spAutoFit/>
          </a:bodyPr>
          <a:lstStyle/>
          <a:p>
            <a:pPr algn="r">
              <a:lnSpc>
                <a:spcPts val="4200"/>
              </a:lnSpc>
            </a:pPr>
            <a:r>
              <a:rPr lang="en-US" b="true" sz="3000" spc="42">
                <a:solidFill>
                  <a:srgbClr val="06444A"/>
                </a:solidFill>
                <a:latin typeface="Oswald Bold"/>
                <a:ea typeface="Oswald Bold"/>
                <a:cs typeface="Oswald Bold"/>
                <a:sym typeface="Oswald Bold"/>
              </a:rPr>
              <a:t>Milliage</a:t>
            </a:r>
          </a:p>
        </p:txBody>
      </p:sp>
      <p:sp>
        <p:nvSpPr>
          <p:cNvPr name="Freeform 13" id="13"/>
          <p:cNvSpPr/>
          <p:nvPr/>
        </p:nvSpPr>
        <p:spPr>
          <a:xfrm flipH="false" flipV="false" rot="0">
            <a:off x="13317554" y="4181416"/>
            <a:ext cx="5205771" cy="862452"/>
          </a:xfrm>
          <a:custGeom>
            <a:avLst/>
            <a:gdLst/>
            <a:ahLst/>
            <a:cxnLst/>
            <a:rect r="r" b="b" t="t" l="l"/>
            <a:pathLst>
              <a:path h="862452" w="5205771">
                <a:moveTo>
                  <a:pt x="0" y="0"/>
                </a:moveTo>
                <a:lnTo>
                  <a:pt x="5205771" y="0"/>
                </a:lnTo>
                <a:lnTo>
                  <a:pt x="5205771" y="862452"/>
                </a:lnTo>
                <a:lnTo>
                  <a:pt x="0" y="862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3942935" y="4310004"/>
            <a:ext cx="3316365" cy="590550"/>
          </a:xfrm>
          <a:prstGeom prst="rect">
            <a:avLst/>
          </a:prstGeom>
        </p:spPr>
        <p:txBody>
          <a:bodyPr anchor="t" rtlCol="false" tIns="0" lIns="0" bIns="0" rIns="0">
            <a:spAutoFit/>
          </a:bodyPr>
          <a:lstStyle/>
          <a:p>
            <a:pPr algn="r">
              <a:lnSpc>
                <a:spcPts val="4200"/>
              </a:lnSpc>
            </a:pPr>
            <a:r>
              <a:rPr lang="en-US" b="true" sz="3000" spc="42">
                <a:solidFill>
                  <a:srgbClr val="06444A"/>
                </a:solidFill>
                <a:latin typeface="Oswald Bold"/>
                <a:ea typeface="Oswald Bold"/>
                <a:cs typeface="Oswald Bold"/>
                <a:sym typeface="Oswald Bold"/>
              </a:rPr>
              <a:t>Year</a:t>
            </a:r>
          </a:p>
        </p:txBody>
      </p:sp>
      <p:sp>
        <p:nvSpPr>
          <p:cNvPr name="Freeform 15" id="15"/>
          <p:cNvSpPr/>
          <p:nvPr/>
        </p:nvSpPr>
        <p:spPr>
          <a:xfrm flipH="false" flipV="false" rot="0">
            <a:off x="-255860" y="2930094"/>
            <a:ext cx="5205771" cy="862452"/>
          </a:xfrm>
          <a:custGeom>
            <a:avLst/>
            <a:gdLst/>
            <a:ahLst/>
            <a:cxnLst/>
            <a:rect r="r" b="b" t="t" l="l"/>
            <a:pathLst>
              <a:path h="862452" w="5205771">
                <a:moveTo>
                  <a:pt x="0" y="0"/>
                </a:moveTo>
                <a:lnTo>
                  <a:pt x="5205771" y="0"/>
                </a:lnTo>
                <a:lnTo>
                  <a:pt x="5205771" y="862451"/>
                </a:lnTo>
                <a:lnTo>
                  <a:pt x="0" y="8624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39873" y="3070807"/>
            <a:ext cx="3316365" cy="590550"/>
          </a:xfrm>
          <a:prstGeom prst="rect">
            <a:avLst/>
          </a:prstGeom>
        </p:spPr>
        <p:txBody>
          <a:bodyPr anchor="t" rtlCol="false" tIns="0" lIns="0" bIns="0" rIns="0">
            <a:spAutoFit/>
          </a:bodyPr>
          <a:lstStyle/>
          <a:p>
            <a:pPr algn="just">
              <a:lnSpc>
                <a:spcPts val="4200"/>
              </a:lnSpc>
            </a:pPr>
            <a:r>
              <a:rPr lang="en-US" b="true" sz="3000" spc="42">
                <a:solidFill>
                  <a:srgbClr val="06444A"/>
                </a:solidFill>
                <a:latin typeface="Oswald Bold"/>
                <a:ea typeface="Oswald Bold"/>
                <a:cs typeface="Oswald Bold"/>
                <a:sym typeface="Oswald Bold"/>
              </a:rPr>
              <a:t>Price</a:t>
            </a:r>
          </a:p>
        </p:txBody>
      </p:sp>
      <p:sp>
        <p:nvSpPr>
          <p:cNvPr name="Freeform 17" id="17"/>
          <p:cNvSpPr/>
          <p:nvPr/>
        </p:nvSpPr>
        <p:spPr>
          <a:xfrm flipH="false" flipV="false" rot="0">
            <a:off x="-785597" y="7339171"/>
            <a:ext cx="5867942" cy="862452"/>
          </a:xfrm>
          <a:custGeom>
            <a:avLst/>
            <a:gdLst/>
            <a:ahLst/>
            <a:cxnLst/>
            <a:rect r="r" b="b" t="t" l="l"/>
            <a:pathLst>
              <a:path h="862452" w="5867942">
                <a:moveTo>
                  <a:pt x="0" y="0"/>
                </a:moveTo>
                <a:lnTo>
                  <a:pt x="5867942" y="0"/>
                </a:lnTo>
                <a:lnTo>
                  <a:pt x="5867942" y="862452"/>
                </a:lnTo>
                <a:lnTo>
                  <a:pt x="0" y="862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577711" y="7502773"/>
            <a:ext cx="3316365" cy="590550"/>
          </a:xfrm>
          <a:prstGeom prst="rect">
            <a:avLst/>
          </a:prstGeom>
        </p:spPr>
        <p:txBody>
          <a:bodyPr anchor="t" rtlCol="false" tIns="0" lIns="0" bIns="0" rIns="0">
            <a:spAutoFit/>
          </a:bodyPr>
          <a:lstStyle/>
          <a:p>
            <a:pPr algn="just">
              <a:lnSpc>
                <a:spcPts val="4200"/>
              </a:lnSpc>
            </a:pPr>
            <a:r>
              <a:rPr lang="en-US" b="true" sz="3000" spc="42">
                <a:solidFill>
                  <a:srgbClr val="06444A"/>
                </a:solidFill>
                <a:latin typeface="Oswald Bold"/>
                <a:ea typeface="Oswald Bold"/>
                <a:cs typeface="Oswald Bold"/>
                <a:sym typeface="Oswald Bold"/>
              </a:rPr>
              <a:t>Engine Size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DAGRlT9_wIE</dc:identifier>
  <dcterms:modified xsi:type="dcterms:W3CDTF">2011-08-01T06:04:30Z</dcterms:modified>
  <cp:revision>1</cp:revision>
  <dc:title>Capstone 3 Saudi Arabia Used Cars.pptx</dc:title>
</cp:coreProperties>
</file>